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vml" ContentType="application/vnd.openxmlformats-officedocument.vmlDrawi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embeddings/oleObject1.bin" ContentType="application/vnd.openxmlformats-officedocument.oleObject"/>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20" r:id="rId1"/>
  </p:sldMasterIdLst>
  <p:notesMasterIdLst>
    <p:notesMasterId r:id="rId84"/>
  </p:notesMasterIdLst>
  <p:sldIdLst>
    <p:sldId id="256" r:id="rId2"/>
    <p:sldId id="377" r:id="rId3"/>
    <p:sldId id="358" r:id="rId4"/>
    <p:sldId id="257" r:id="rId5"/>
    <p:sldId id="289" r:id="rId6"/>
    <p:sldId id="258" r:id="rId7"/>
    <p:sldId id="363" r:id="rId8"/>
    <p:sldId id="364" r:id="rId9"/>
    <p:sldId id="362" r:id="rId10"/>
    <p:sldId id="260" r:id="rId11"/>
    <p:sldId id="346" r:id="rId12"/>
    <p:sldId id="287" r:id="rId13"/>
    <p:sldId id="373" r:id="rId14"/>
    <p:sldId id="285" r:id="rId15"/>
    <p:sldId id="366" r:id="rId16"/>
    <p:sldId id="367" r:id="rId17"/>
    <p:sldId id="288" r:id="rId18"/>
    <p:sldId id="368" r:id="rId19"/>
    <p:sldId id="355" r:id="rId20"/>
    <p:sldId id="262" r:id="rId21"/>
    <p:sldId id="375" r:id="rId22"/>
    <p:sldId id="374" r:id="rId23"/>
    <p:sldId id="264" r:id="rId24"/>
    <p:sldId id="342" r:id="rId25"/>
    <p:sldId id="344" r:id="rId26"/>
    <p:sldId id="359" r:id="rId27"/>
    <p:sldId id="360" r:id="rId28"/>
    <p:sldId id="345" r:id="rId29"/>
    <p:sldId id="267" r:id="rId30"/>
    <p:sldId id="268" r:id="rId31"/>
    <p:sldId id="348" r:id="rId32"/>
    <p:sldId id="269" r:id="rId33"/>
    <p:sldId id="300" r:id="rId34"/>
    <p:sldId id="270" r:id="rId35"/>
    <p:sldId id="347" r:id="rId36"/>
    <p:sldId id="296" r:id="rId37"/>
    <p:sldId id="299" r:id="rId38"/>
    <p:sldId id="293" r:id="rId39"/>
    <p:sldId id="266" r:id="rId40"/>
    <p:sldId id="284" r:id="rId41"/>
    <p:sldId id="271" r:id="rId42"/>
    <p:sldId id="354" r:id="rId43"/>
    <p:sldId id="272" r:id="rId44"/>
    <p:sldId id="290" r:id="rId45"/>
    <p:sldId id="273" r:id="rId46"/>
    <p:sldId id="369" r:id="rId47"/>
    <p:sldId id="274" r:id="rId48"/>
    <p:sldId id="275" r:id="rId49"/>
    <p:sldId id="276" r:id="rId50"/>
    <p:sldId id="370" r:id="rId51"/>
    <p:sldId id="277" r:id="rId52"/>
    <p:sldId id="372" r:id="rId53"/>
    <p:sldId id="302" r:id="rId54"/>
    <p:sldId id="303" r:id="rId55"/>
    <p:sldId id="297" r:id="rId56"/>
    <p:sldId id="309" r:id="rId57"/>
    <p:sldId id="312" r:id="rId58"/>
    <p:sldId id="286" r:id="rId59"/>
    <p:sldId id="281" r:id="rId60"/>
    <p:sldId id="311" r:id="rId61"/>
    <p:sldId id="305" r:id="rId62"/>
    <p:sldId id="304" r:id="rId63"/>
    <p:sldId id="282" r:id="rId64"/>
    <p:sldId id="298" r:id="rId65"/>
    <p:sldId id="306" r:id="rId66"/>
    <p:sldId id="308" r:id="rId67"/>
    <p:sldId id="313" r:id="rId68"/>
    <p:sldId id="307" r:id="rId69"/>
    <p:sldId id="315" r:id="rId70"/>
    <p:sldId id="278" r:id="rId71"/>
    <p:sldId id="332" r:id="rId72"/>
    <p:sldId id="279" r:id="rId73"/>
    <p:sldId id="349" r:id="rId74"/>
    <p:sldId id="334" r:id="rId75"/>
    <p:sldId id="350" r:id="rId76"/>
    <p:sldId id="351" r:id="rId77"/>
    <p:sldId id="352" r:id="rId78"/>
    <p:sldId id="353" r:id="rId79"/>
    <p:sldId id="376" r:id="rId80"/>
    <p:sldId id="341" r:id="rId81"/>
    <p:sldId id="330" r:id="rId82"/>
    <p:sldId id="340" r:id="rId8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4762" autoAdjust="0"/>
  </p:normalViewPr>
  <p:slideViewPr>
    <p:cSldViewPr>
      <p:cViewPr varScale="1">
        <p:scale>
          <a:sx n="68" d="100"/>
          <a:sy n="68" d="100"/>
        </p:scale>
        <p:origin x="-96" y="-304"/>
      </p:cViewPr>
      <p:guideLst>
        <p:guide orient="horz" pos="2160"/>
        <p:guide pos="2880"/>
      </p:guideLst>
    </p:cSldViewPr>
  </p:slideViewPr>
  <p:notesTextViewPr>
    <p:cViewPr>
      <p:scale>
        <a:sx n="1" d="1"/>
        <a:sy n="1" d="1"/>
      </p:scale>
      <p:origin x="0" y="0"/>
    </p:cViewPr>
  </p:notesTextViewPr>
  <p:sorterViewPr>
    <p:cViewPr>
      <p:scale>
        <a:sx n="100" d="100"/>
        <a:sy n="100" d="100"/>
      </p:scale>
      <p:origin x="0" y="10380"/>
    </p:cViewPr>
  </p:sorter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notesMaster" Target="notesMasters/notesMaster1.xml"/><Relationship Id="rId85" Type="http://schemas.openxmlformats.org/officeDocument/2006/relationships/printerSettings" Target="printerSettings/printerSettings1.bin"/><Relationship Id="rId86" Type="http://schemas.openxmlformats.org/officeDocument/2006/relationships/presProps" Target="presProps.xml"/><Relationship Id="rId87" Type="http://schemas.openxmlformats.org/officeDocument/2006/relationships/viewProps" Target="viewProps.xml"/><Relationship Id="rId88" Type="http://schemas.openxmlformats.org/officeDocument/2006/relationships/theme" Target="theme/theme1.xml"/><Relationship Id="rId89"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1.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CB2F7A9-279F-4EA8-880E-57C8213BEA62}" type="datetimeFigureOut">
              <a:rPr lang="en-US" smtClean="0"/>
              <a:t>2/28/14</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A4049B0-CC3C-4531-BBC2-254372EC9E3C}" type="slidenum">
              <a:rPr lang="en-US" smtClean="0"/>
              <a:t>‹#›</a:t>
            </a:fld>
            <a:endParaRPr lang="en-US"/>
          </a:p>
        </p:txBody>
      </p:sp>
    </p:spTree>
    <p:extLst>
      <p:ext uri="{BB962C8B-B14F-4D97-AF65-F5344CB8AC3E}">
        <p14:creationId xmlns:p14="http://schemas.microsoft.com/office/powerpoint/2010/main" val="24654577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www.accesspharmacy.com/content.aspx?aID=7979483" TargetMode="External"/><Relationship Id="rId4" Type="http://schemas.openxmlformats.org/officeDocument/2006/relationships/hyperlink" Target="http://www.accesspharmacy.com/content.aspx?aID=7979484" TargetMode="External"/><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2:15</a:t>
            </a:r>
            <a:endParaRPr lang="en-US" dirty="0"/>
          </a:p>
        </p:txBody>
      </p:sp>
      <p:sp>
        <p:nvSpPr>
          <p:cNvPr id="4" name="Slide Number Placeholder 3"/>
          <p:cNvSpPr>
            <a:spLocks noGrp="1"/>
          </p:cNvSpPr>
          <p:nvPr>
            <p:ph type="sldNum" sz="quarter" idx="10"/>
          </p:nvPr>
        </p:nvSpPr>
        <p:spPr/>
        <p:txBody>
          <a:bodyPr/>
          <a:lstStyle/>
          <a:p>
            <a:pPr>
              <a:defRPr/>
            </a:pPr>
            <a:fld id="{484D9945-F48A-4738-9D4C-66359796D3CF}" type="slidenum">
              <a:rPr lang="en-US" smtClean="0"/>
              <a:pPr>
                <a:defRPr/>
              </a:pPr>
              <a:t>2</a:t>
            </a:fld>
            <a:endParaRPr lang="en-US"/>
          </a:p>
        </p:txBody>
      </p:sp>
    </p:spTree>
    <p:extLst>
      <p:ext uri="{BB962C8B-B14F-4D97-AF65-F5344CB8AC3E}">
        <p14:creationId xmlns:p14="http://schemas.microsoft.com/office/powerpoint/2010/main" val="29618054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2034" name="Rectangle 2"/>
          <p:cNvSpPr>
            <a:spLocks noGrp="1" noRot="1" noChangeAspect="1" noChangeArrowheads="1" noTextEdit="1"/>
          </p:cNvSpPr>
          <p:nvPr>
            <p:ph type="sldImg"/>
          </p:nvPr>
        </p:nvSpPr>
        <p:spPr>
          <a:ln/>
        </p:spPr>
      </p:sp>
      <p:sp>
        <p:nvSpPr>
          <p:cNvPr id="17203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smtClean="0"/>
              <a:t>7-8% of adults in America meet DSM criteria for </a:t>
            </a:r>
            <a:r>
              <a:rPr lang="en-US" dirty="0" err="1" smtClean="0"/>
              <a:t>EtOH</a:t>
            </a:r>
            <a:r>
              <a:rPr lang="en-US" dirty="0" smtClean="0"/>
              <a:t> abuse &amp;/or dependence</a:t>
            </a:r>
          </a:p>
          <a:p>
            <a:r>
              <a:rPr lang="en-US" dirty="0" smtClean="0"/>
              <a:t>44% of all deaths from liver disease were attributed to </a:t>
            </a:r>
            <a:r>
              <a:rPr lang="en-US" dirty="0" err="1" smtClean="0"/>
              <a:t>EtOH</a:t>
            </a:r>
            <a:r>
              <a:rPr lang="en-US" smtClean="0"/>
              <a:t> (2003)</a:t>
            </a:r>
          </a:p>
          <a:p>
            <a:r>
              <a:rPr lang="en-US" dirty="0" smtClean="0"/>
              <a:t>40% of those with modest alcohol intake (≤10 g/day) also exhibit fatty changes </a:t>
            </a:r>
          </a:p>
          <a:p>
            <a:r>
              <a:rPr lang="en-US" dirty="0" smtClean="0"/>
              <a:t>-----------------------------------------------------</a:t>
            </a:r>
          </a:p>
          <a:p>
            <a:r>
              <a:rPr lang="en-US" dirty="0" smtClean="0"/>
              <a:t>Alcohol is the drug that most commonly produces </a:t>
            </a:r>
            <a:r>
              <a:rPr lang="en-US" dirty="0" err="1" smtClean="0"/>
              <a:t>steatonecrotic</a:t>
            </a:r>
            <a:r>
              <a:rPr lang="en-US" dirty="0" smtClean="0"/>
              <a:t> changes in the liver. When alcohol is converted into acetaldehyde, the synthesis of fatty acids is increased.</a:t>
            </a:r>
            <a:r>
              <a:rPr lang="en-US" dirty="0" smtClean="0">
                <a:hlinkClick r:id="rId3"/>
              </a:rPr>
              <a:t>17</a:t>
            </a:r>
            <a:r>
              <a:rPr lang="en-US" dirty="0" smtClean="0"/>
              <a:t>,</a:t>
            </a:r>
            <a:r>
              <a:rPr lang="en-US" dirty="0" smtClean="0">
                <a:hlinkClick r:id="rId4"/>
              </a:rPr>
              <a:t>18</a:t>
            </a:r>
            <a:r>
              <a:rPr lang="en-US" dirty="0" smtClean="0"/>
              <a:t> The hepatocyte can become completely engorged with </a:t>
            </a:r>
            <a:r>
              <a:rPr lang="en-US" dirty="0" err="1" smtClean="0"/>
              <a:t>microvesicular</a:t>
            </a:r>
            <a:r>
              <a:rPr lang="en-US" dirty="0" smtClean="0"/>
              <a:t> fat, resulting in alcoholic fatty liver. Metabolically this type of de novo free fatty acid synthesis depletes NADPH in favor of NADP+ and reduces the hepatocytes' ability to respond to stress, bypassing normal apoptosis and increasing the rate of </a:t>
            </a:r>
            <a:r>
              <a:rPr lang="en-US" dirty="0" err="1" smtClean="0"/>
              <a:t>necrocytolysis</a:t>
            </a:r>
            <a:r>
              <a:rPr lang="en-US" dirty="0" smtClean="0"/>
              <a:t>. </a:t>
            </a:r>
          </a:p>
          <a:p>
            <a:r>
              <a:rPr lang="en-US" dirty="0" smtClean="0"/>
              <a:t>--------------------------------------</a:t>
            </a:r>
          </a:p>
          <a:p>
            <a:r>
              <a:rPr lang="en-US" dirty="0" smtClean="0"/>
              <a:t>The fat accumulation in the liver is caused by a combination of impaired fatty acid oxidation and increased </a:t>
            </a:r>
            <a:r>
              <a:rPr lang="en-US" dirty="0" err="1" smtClean="0"/>
              <a:t>lipogenesis</a:t>
            </a:r>
            <a:r>
              <a:rPr lang="en-US" dirty="0" smtClean="0"/>
              <a:t>, which is thought to be due to changes in the [NADH]/[NAD+] redox potential in the liver, and also to interference with the action of transcription factors regulating the expression of the enzymes involved in the pathways. Oxidation of ethanol by </a:t>
            </a:r>
            <a:r>
              <a:rPr lang="en-US" b="1" dirty="0" smtClean="0"/>
              <a:t>alcohol dehydrogenase</a:t>
            </a:r>
            <a:r>
              <a:rPr lang="en-US" dirty="0" smtClean="0"/>
              <a:t> leads to excess production of NADH.</a:t>
            </a:r>
          </a:p>
          <a:p>
            <a:r>
              <a:rPr lang="en-US" dirty="0" smtClean="0"/>
              <a:t>The NADH generated competes with reducing equivalents from other substrates, including fatty acids, for the respiratory chain, inhibiting their oxidation and causing increased esterification of fatty acids to form triacylglycerol, resulting in the fatty liver. Oxidation of ethanol leads to the formation of acetaldehyde, which is oxidized by </a:t>
            </a:r>
            <a:r>
              <a:rPr lang="en-US" b="1" dirty="0" smtClean="0"/>
              <a:t>aldehyde dehydrogenase,</a:t>
            </a:r>
            <a:r>
              <a:rPr lang="en-US" dirty="0" smtClean="0"/>
              <a:t> producing acetate. The increased [NADH]/[NAD+] ratio also causes increased [lactate]/[pyruvate], resulting in </a:t>
            </a:r>
            <a:r>
              <a:rPr lang="en-US" b="1" dirty="0" err="1" smtClean="0"/>
              <a:t>hyperlacticacidemia</a:t>
            </a:r>
            <a:r>
              <a:rPr lang="en-US" b="1" dirty="0" smtClean="0"/>
              <a:t>,</a:t>
            </a:r>
            <a:r>
              <a:rPr lang="en-US" dirty="0" smtClean="0"/>
              <a:t> which decreases excretion of uric acid, aggravating </a:t>
            </a:r>
            <a:r>
              <a:rPr lang="en-US" b="1" dirty="0" smtClean="0"/>
              <a:t>gout.</a:t>
            </a:r>
            <a:r>
              <a:rPr lang="en-US" dirty="0" smtClean="0"/>
              <a:t> Some metabolism of ethanol takes place via a cytochrome P450-dependent microsomal ethanol oxidizing system (MEOS) involving NADPH and O2. This system increases in activity in </a:t>
            </a:r>
            <a:r>
              <a:rPr lang="en-US" b="1" dirty="0" smtClean="0"/>
              <a:t>chronic alcoholism</a:t>
            </a:r>
            <a:r>
              <a:rPr lang="en-US" dirty="0" smtClean="0"/>
              <a:t> and may account for the increased metabolic clearance in this condition. </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39:00</a:t>
            </a:r>
            <a:endParaRPr lang="en-US" dirty="0"/>
          </a:p>
        </p:txBody>
      </p:sp>
      <p:sp>
        <p:nvSpPr>
          <p:cNvPr id="4" name="Slide Number Placeholder 3"/>
          <p:cNvSpPr>
            <a:spLocks noGrp="1"/>
          </p:cNvSpPr>
          <p:nvPr>
            <p:ph type="sldNum" sz="quarter" idx="10"/>
          </p:nvPr>
        </p:nvSpPr>
        <p:spPr/>
        <p:txBody>
          <a:bodyPr/>
          <a:lstStyle/>
          <a:p>
            <a:fld id="{3A4049B0-CC3C-4531-BBC2-254372EC9E3C}" type="slidenum">
              <a:rPr lang="en-US" smtClean="0"/>
              <a:t>22</a:t>
            </a:fld>
            <a:endParaRPr lang="en-US"/>
          </a:p>
        </p:txBody>
      </p:sp>
    </p:spTree>
    <p:extLst>
      <p:ext uri="{BB962C8B-B14F-4D97-AF65-F5344CB8AC3E}">
        <p14:creationId xmlns:p14="http://schemas.microsoft.com/office/powerpoint/2010/main" val="5678413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41:00</a:t>
            </a:r>
            <a:endParaRPr lang="en-US" dirty="0"/>
          </a:p>
        </p:txBody>
      </p:sp>
      <p:sp>
        <p:nvSpPr>
          <p:cNvPr id="4" name="Slide Number Placeholder 3"/>
          <p:cNvSpPr>
            <a:spLocks noGrp="1"/>
          </p:cNvSpPr>
          <p:nvPr>
            <p:ph type="sldNum" sz="quarter" idx="10"/>
          </p:nvPr>
        </p:nvSpPr>
        <p:spPr/>
        <p:txBody>
          <a:bodyPr/>
          <a:lstStyle/>
          <a:p>
            <a:fld id="{3A4049B0-CC3C-4531-BBC2-254372EC9E3C}" type="slidenum">
              <a:rPr lang="en-US" smtClean="0"/>
              <a:t>23</a:t>
            </a:fld>
            <a:endParaRPr lang="en-US"/>
          </a:p>
        </p:txBody>
      </p:sp>
    </p:spTree>
    <p:extLst>
      <p:ext uri="{BB962C8B-B14F-4D97-AF65-F5344CB8AC3E}">
        <p14:creationId xmlns:p14="http://schemas.microsoft.com/office/powerpoint/2010/main" val="5350120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44:50</a:t>
            </a:r>
            <a:endParaRPr lang="en-US" dirty="0"/>
          </a:p>
        </p:txBody>
      </p:sp>
      <p:sp>
        <p:nvSpPr>
          <p:cNvPr id="4" name="Slide Number Placeholder 3"/>
          <p:cNvSpPr>
            <a:spLocks noGrp="1"/>
          </p:cNvSpPr>
          <p:nvPr>
            <p:ph type="sldNum" sz="quarter" idx="10"/>
          </p:nvPr>
        </p:nvSpPr>
        <p:spPr/>
        <p:txBody>
          <a:bodyPr/>
          <a:lstStyle/>
          <a:p>
            <a:fld id="{3A4049B0-CC3C-4531-BBC2-254372EC9E3C}" type="slidenum">
              <a:rPr lang="en-US" smtClean="0"/>
              <a:t>25</a:t>
            </a:fld>
            <a:endParaRPr lang="en-US"/>
          </a:p>
        </p:txBody>
      </p:sp>
    </p:spTree>
    <p:extLst>
      <p:ext uri="{BB962C8B-B14F-4D97-AF65-F5344CB8AC3E}">
        <p14:creationId xmlns:p14="http://schemas.microsoft.com/office/powerpoint/2010/main" val="39000506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46:00</a:t>
            </a:r>
            <a:endParaRPr lang="en-US" dirty="0"/>
          </a:p>
        </p:txBody>
      </p:sp>
      <p:sp>
        <p:nvSpPr>
          <p:cNvPr id="4" name="Slide Number Placeholder 3"/>
          <p:cNvSpPr>
            <a:spLocks noGrp="1"/>
          </p:cNvSpPr>
          <p:nvPr>
            <p:ph type="sldNum" sz="quarter" idx="10"/>
          </p:nvPr>
        </p:nvSpPr>
        <p:spPr/>
        <p:txBody>
          <a:bodyPr/>
          <a:lstStyle/>
          <a:p>
            <a:fld id="{3A4049B0-CC3C-4531-BBC2-254372EC9E3C}" type="slidenum">
              <a:rPr lang="en-US" smtClean="0"/>
              <a:t>27</a:t>
            </a:fld>
            <a:endParaRPr lang="en-US"/>
          </a:p>
        </p:txBody>
      </p:sp>
    </p:spTree>
    <p:extLst>
      <p:ext uri="{BB962C8B-B14F-4D97-AF65-F5344CB8AC3E}">
        <p14:creationId xmlns:p14="http://schemas.microsoft.com/office/powerpoint/2010/main" val="38040625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154" name="Rectangle 2"/>
          <p:cNvSpPr>
            <a:spLocks noGrp="1" noRot="1" noChangeAspect="1" noChangeArrowheads="1" noTextEdit="1"/>
          </p:cNvSpPr>
          <p:nvPr>
            <p:ph type="sldImg"/>
          </p:nvPr>
        </p:nvSpPr>
        <p:spPr>
          <a:ln/>
        </p:spPr>
      </p:sp>
      <p:sp>
        <p:nvSpPr>
          <p:cNvPr id="17715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mtClean="0"/>
              <a:t>Fatty Liver: Fat deposits are commonly from ETOH oxidation</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A4049B0-CC3C-4531-BBC2-254372EC9E3C}" type="slidenum">
              <a:rPr lang="en-US" smtClean="0"/>
              <a:t>32</a:t>
            </a:fld>
            <a:endParaRPr lang="en-US"/>
          </a:p>
        </p:txBody>
      </p:sp>
    </p:spTree>
    <p:extLst>
      <p:ext uri="{BB962C8B-B14F-4D97-AF65-F5344CB8AC3E}">
        <p14:creationId xmlns:p14="http://schemas.microsoft.com/office/powerpoint/2010/main" val="7704018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ULN upper limit of</a:t>
            </a:r>
            <a:r>
              <a:rPr lang="en-US" baseline="0" dirty="0" smtClean="0"/>
              <a:t> normal</a:t>
            </a:r>
            <a:endParaRPr lang="en-US" dirty="0"/>
          </a:p>
        </p:txBody>
      </p:sp>
      <p:sp>
        <p:nvSpPr>
          <p:cNvPr id="4" name="Slide Number Placeholder 3"/>
          <p:cNvSpPr>
            <a:spLocks noGrp="1"/>
          </p:cNvSpPr>
          <p:nvPr>
            <p:ph type="sldNum" sz="quarter" idx="10"/>
          </p:nvPr>
        </p:nvSpPr>
        <p:spPr/>
        <p:txBody>
          <a:bodyPr/>
          <a:lstStyle/>
          <a:p>
            <a:fld id="{3A4049B0-CC3C-4531-BBC2-254372EC9E3C}" type="slidenum">
              <a:rPr lang="en-US" smtClean="0"/>
              <a:t>33</a:t>
            </a:fld>
            <a:endParaRPr lang="en-US"/>
          </a:p>
        </p:txBody>
      </p:sp>
    </p:spTree>
    <p:extLst>
      <p:ext uri="{BB962C8B-B14F-4D97-AF65-F5344CB8AC3E}">
        <p14:creationId xmlns:p14="http://schemas.microsoft.com/office/powerpoint/2010/main" val="29058139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462AB90E-8D9C-4829-8A25-6D7B8ADF88F4}" type="slidenum">
              <a:rPr lang="en-US" smtClean="0"/>
              <a:pPr>
                <a:defRPr/>
              </a:pPr>
              <a:t>42</a:t>
            </a:fld>
            <a:endParaRPr lang="en-US"/>
          </a:p>
        </p:txBody>
      </p:sp>
    </p:spTree>
    <p:extLst>
      <p:ext uri="{BB962C8B-B14F-4D97-AF65-F5344CB8AC3E}">
        <p14:creationId xmlns:p14="http://schemas.microsoft.com/office/powerpoint/2010/main" val="16842426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pPr>
              <a:defRPr/>
            </a:pPr>
            <a:fld id="{A34F6289-81E1-41F8-AB22-3E6578F9AACD}" type="slidenum">
              <a:rPr lang="en-US"/>
              <a:pPr>
                <a:defRPr/>
              </a:pPr>
              <a:t>46</a:t>
            </a:fld>
            <a:endParaRPr lang="en-US"/>
          </a:p>
        </p:txBody>
      </p:sp>
      <p:sp>
        <p:nvSpPr>
          <p:cNvPr id="91139" name="Rectangle 2"/>
          <p:cNvSpPr>
            <a:spLocks noGrp="1" noRot="1" noChangeAspect="1" noChangeArrowheads="1" noTextEdit="1"/>
          </p:cNvSpPr>
          <p:nvPr>
            <p:ph type="sldImg"/>
          </p:nvPr>
        </p:nvSpPr>
        <p:spPr>
          <a:ln/>
        </p:spPr>
      </p:sp>
      <p:sp>
        <p:nvSpPr>
          <p:cNvPr id="9114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smtClean="0"/>
              <a:t>Portal hypertension &gt;12 mmHg</a:t>
            </a:r>
          </a:p>
          <a:p>
            <a:pPr eaLnBrk="1" hangingPunct="1"/>
            <a:endParaRPr lang="en-US" sz="600"/>
          </a:p>
          <a:p>
            <a:pPr eaLnBrk="1" hangingPunct="1"/>
            <a:r>
              <a:rPr lang="en-US" smtClean="0"/>
              <a:t>Collateral Formation</a:t>
            </a:r>
          </a:p>
          <a:p>
            <a:pPr lvl="1" eaLnBrk="1" hangingPunct="1"/>
            <a:r>
              <a:rPr lang="en-US" smtClean="0"/>
              <a:t>Lower esophagus, stomach, abdomen, spleen</a:t>
            </a:r>
          </a:p>
          <a:p>
            <a:pPr lvl="1" eaLnBrk="1" hangingPunct="1"/>
            <a:endParaRPr lang="en-US" sz="700"/>
          </a:p>
          <a:p>
            <a:pPr eaLnBrk="1" hangingPunct="1"/>
            <a:r>
              <a:rPr lang="en-US" smtClean="0"/>
              <a:t>Engorgement of small capillaries along GIT</a:t>
            </a:r>
          </a:p>
          <a:p>
            <a:pPr eaLnBrk="1" hangingPunct="1"/>
            <a:endParaRPr lang="en-US" sz="600"/>
          </a:p>
          <a:p>
            <a:pPr eaLnBrk="1" hangingPunct="1"/>
            <a:r>
              <a:rPr lang="en-US" smtClean="0"/>
              <a:t>Overfilled blood vessels likely to rupture</a:t>
            </a:r>
          </a:p>
          <a:p>
            <a:pPr lvl="1" eaLnBrk="1" hangingPunct="1"/>
            <a:r>
              <a:rPr lang="en-US" smtClean="0"/>
              <a:t>Severe bleed, Hemorrhage</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A4049B0-CC3C-4531-BBC2-254372EC9E3C}" type="slidenum">
              <a:rPr lang="en-US" smtClean="0"/>
              <a:t>4</a:t>
            </a:fld>
            <a:endParaRPr lang="en-US"/>
          </a:p>
        </p:txBody>
      </p:sp>
    </p:spTree>
    <p:extLst>
      <p:ext uri="{BB962C8B-B14F-4D97-AF65-F5344CB8AC3E}">
        <p14:creationId xmlns:p14="http://schemas.microsoft.com/office/powerpoint/2010/main" val="315401044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40:00</a:t>
            </a:r>
            <a:endParaRPr lang="en-US" dirty="0"/>
          </a:p>
        </p:txBody>
      </p:sp>
      <p:sp>
        <p:nvSpPr>
          <p:cNvPr id="4" name="Slide Number Placeholder 3"/>
          <p:cNvSpPr>
            <a:spLocks noGrp="1"/>
          </p:cNvSpPr>
          <p:nvPr>
            <p:ph type="sldNum" sz="quarter" idx="10"/>
          </p:nvPr>
        </p:nvSpPr>
        <p:spPr/>
        <p:txBody>
          <a:bodyPr/>
          <a:lstStyle/>
          <a:p>
            <a:fld id="{3A4049B0-CC3C-4531-BBC2-254372EC9E3C}" type="slidenum">
              <a:rPr lang="en-US" smtClean="0"/>
              <a:t>47</a:t>
            </a:fld>
            <a:endParaRPr lang="en-US"/>
          </a:p>
        </p:txBody>
      </p:sp>
    </p:spTree>
    <p:extLst>
      <p:ext uri="{BB962C8B-B14F-4D97-AF65-F5344CB8AC3E}">
        <p14:creationId xmlns:p14="http://schemas.microsoft.com/office/powerpoint/2010/main" val="136522019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41:10</a:t>
            </a:r>
            <a:endParaRPr lang="en-US" dirty="0"/>
          </a:p>
        </p:txBody>
      </p:sp>
      <p:sp>
        <p:nvSpPr>
          <p:cNvPr id="4" name="Slide Number Placeholder 3"/>
          <p:cNvSpPr>
            <a:spLocks noGrp="1"/>
          </p:cNvSpPr>
          <p:nvPr>
            <p:ph type="sldNum" sz="quarter" idx="10"/>
          </p:nvPr>
        </p:nvSpPr>
        <p:spPr/>
        <p:txBody>
          <a:bodyPr/>
          <a:lstStyle/>
          <a:p>
            <a:fld id="{3A4049B0-CC3C-4531-BBC2-254372EC9E3C}" type="slidenum">
              <a:rPr lang="en-US" smtClean="0"/>
              <a:t>48</a:t>
            </a:fld>
            <a:endParaRPr lang="en-US"/>
          </a:p>
        </p:txBody>
      </p:sp>
    </p:spTree>
    <p:extLst>
      <p:ext uri="{BB962C8B-B14F-4D97-AF65-F5344CB8AC3E}">
        <p14:creationId xmlns:p14="http://schemas.microsoft.com/office/powerpoint/2010/main" val="423464087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43:00</a:t>
            </a:r>
            <a:endParaRPr lang="en-US" dirty="0"/>
          </a:p>
        </p:txBody>
      </p:sp>
      <p:sp>
        <p:nvSpPr>
          <p:cNvPr id="4" name="Slide Number Placeholder 3"/>
          <p:cNvSpPr>
            <a:spLocks noGrp="1"/>
          </p:cNvSpPr>
          <p:nvPr>
            <p:ph type="sldNum" sz="quarter" idx="10"/>
          </p:nvPr>
        </p:nvSpPr>
        <p:spPr/>
        <p:txBody>
          <a:bodyPr/>
          <a:lstStyle/>
          <a:p>
            <a:fld id="{3A4049B0-CC3C-4531-BBC2-254372EC9E3C}" type="slidenum">
              <a:rPr lang="en-US" smtClean="0"/>
              <a:t>49</a:t>
            </a:fld>
            <a:endParaRPr lang="en-US"/>
          </a:p>
        </p:txBody>
      </p:sp>
    </p:spTree>
    <p:extLst>
      <p:ext uri="{BB962C8B-B14F-4D97-AF65-F5344CB8AC3E}">
        <p14:creationId xmlns:p14="http://schemas.microsoft.com/office/powerpoint/2010/main" val="4829852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52:30</a:t>
            </a:r>
            <a:endParaRPr lang="en-US"/>
          </a:p>
        </p:txBody>
      </p:sp>
      <p:sp>
        <p:nvSpPr>
          <p:cNvPr id="4" name="Slide Number Placeholder 3"/>
          <p:cNvSpPr>
            <a:spLocks noGrp="1"/>
          </p:cNvSpPr>
          <p:nvPr>
            <p:ph type="sldNum" sz="quarter" idx="10"/>
          </p:nvPr>
        </p:nvSpPr>
        <p:spPr/>
        <p:txBody>
          <a:bodyPr/>
          <a:lstStyle/>
          <a:p>
            <a:fld id="{3A4049B0-CC3C-4531-BBC2-254372EC9E3C}" type="slidenum">
              <a:rPr lang="en-US" smtClean="0"/>
              <a:t>56</a:t>
            </a:fld>
            <a:endParaRPr lang="en-US"/>
          </a:p>
        </p:txBody>
      </p:sp>
    </p:spTree>
    <p:extLst>
      <p:ext uri="{BB962C8B-B14F-4D97-AF65-F5344CB8AC3E}">
        <p14:creationId xmlns:p14="http://schemas.microsoft.com/office/powerpoint/2010/main" val="102056328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14:00</a:t>
            </a:r>
            <a:endParaRPr lang="en-US" dirty="0"/>
          </a:p>
        </p:txBody>
      </p:sp>
      <p:sp>
        <p:nvSpPr>
          <p:cNvPr id="4" name="Slide Number Placeholder 3"/>
          <p:cNvSpPr>
            <a:spLocks noGrp="1"/>
          </p:cNvSpPr>
          <p:nvPr>
            <p:ph type="sldNum" sz="quarter" idx="10"/>
          </p:nvPr>
        </p:nvSpPr>
        <p:spPr/>
        <p:txBody>
          <a:bodyPr/>
          <a:lstStyle/>
          <a:p>
            <a:fld id="{3A4049B0-CC3C-4531-BBC2-254372EC9E3C}" type="slidenum">
              <a:rPr lang="en-US" smtClean="0"/>
              <a:t>61</a:t>
            </a:fld>
            <a:endParaRPr lang="en-US"/>
          </a:p>
        </p:txBody>
      </p:sp>
    </p:spTree>
    <p:extLst>
      <p:ext uri="{BB962C8B-B14F-4D97-AF65-F5344CB8AC3E}">
        <p14:creationId xmlns:p14="http://schemas.microsoft.com/office/powerpoint/2010/main" val="420369893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1531</a:t>
            </a:r>
            <a:endParaRPr lang="en-US" dirty="0"/>
          </a:p>
        </p:txBody>
      </p:sp>
      <p:sp>
        <p:nvSpPr>
          <p:cNvPr id="4" name="Slide Number Placeholder 3"/>
          <p:cNvSpPr>
            <a:spLocks noGrp="1"/>
          </p:cNvSpPr>
          <p:nvPr>
            <p:ph type="sldNum" sz="quarter" idx="10"/>
          </p:nvPr>
        </p:nvSpPr>
        <p:spPr/>
        <p:txBody>
          <a:bodyPr/>
          <a:lstStyle/>
          <a:p>
            <a:fld id="{3A4049B0-CC3C-4531-BBC2-254372EC9E3C}" type="slidenum">
              <a:rPr lang="en-US" smtClean="0"/>
              <a:t>63</a:t>
            </a:fld>
            <a:endParaRPr lang="en-US"/>
          </a:p>
        </p:txBody>
      </p:sp>
    </p:spTree>
    <p:extLst>
      <p:ext uri="{BB962C8B-B14F-4D97-AF65-F5344CB8AC3E}">
        <p14:creationId xmlns:p14="http://schemas.microsoft.com/office/powerpoint/2010/main" val="396608320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18:00</a:t>
            </a:r>
            <a:endParaRPr lang="en-US" dirty="0"/>
          </a:p>
        </p:txBody>
      </p:sp>
      <p:sp>
        <p:nvSpPr>
          <p:cNvPr id="4" name="Slide Number Placeholder 3"/>
          <p:cNvSpPr>
            <a:spLocks noGrp="1"/>
          </p:cNvSpPr>
          <p:nvPr>
            <p:ph type="sldNum" sz="quarter" idx="10"/>
          </p:nvPr>
        </p:nvSpPr>
        <p:spPr/>
        <p:txBody>
          <a:bodyPr/>
          <a:lstStyle/>
          <a:p>
            <a:fld id="{3A4049B0-CC3C-4531-BBC2-254372EC9E3C}" type="slidenum">
              <a:rPr lang="en-US" smtClean="0"/>
              <a:t>64</a:t>
            </a:fld>
            <a:endParaRPr lang="en-US"/>
          </a:p>
        </p:txBody>
      </p:sp>
    </p:spTree>
    <p:extLst>
      <p:ext uri="{BB962C8B-B14F-4D97-AF65-F5344CB8AC3E}">
        <p14:creationId xmlns:p14="http://schemas.microsoft.com/office/powerpoint/2010/main" val="254729899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21:00</a:t>
            </a:r>
            <a:endParaRPr lang="en-US" dirty="0"/>
          </a:p>
        </p:txBody>
      </p:sp>
      <p:sp>
        <p:nvSpPr>
          <p:cNvPr id="4" name="Slide Number Placeholder 3"/>
          <p:cNvSpPr>
            <a:spLocks noGrp="1"/>
          </p:cNvSpPr>
          <p:nvPr>
            <p:ph type="sldNum" sz="quarter" idx="10"/>
          </p:nvPr>
        </p:nvSpPr>
        <p:spPr/>
        <p:txBody>
          <a:bodyPr/>
          <a:lstStyle/>
          <a:p>
            <a:fld id="{3A4049B0-CC3C-4531-BBC2-254372EC9E3C}" type="slidenum">
              <a:rPr lang="en-US" smtClean="0"/>
              <a:t>65</a:t>
            </a:fld>
            <a:endParaRPr lang="en-US"/>
          </a:p>
        </p:txBody>
      </p:sp>
    </p:spTree>
    <p:extLst>
      <p:ext uri="{BB962C8B-B14F-4D97-AF65-F5344CB8AC3E}">
        <p14:creationId xmlns:p14="http://schemas.microsoft.com/office/powerpoint/2010/main" val="141906964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Bilirubmin</a:t>
            </a:r>
            <a:r>
              <a:rPr lang="en-US" dirty="0" smtClean="0"/>
              <a:t> &gt; 4</a:t>
            </a:r>
          </a:p>
          <a:p>
            <a:r>
              <a:rPr lang="en-US" dirty="0" smtClean="0"/>
              <a:t>Scr &gt; 1</a:t>
            </a:r>
          </a:p>
          <a:p>
            <a:r>
              <a:rPr lang="en-US" dirty="0" smtClean="0"/>
              <a:t>BUN &gt; 30</a:t>
            </a:r>
            <a:endParaRPr lang="en-US" dirty="0"/>
          </a:p>
        </p:txBody>
      </p:sp>
      <p:sp>
        <p:nvSpPr>
          <p:cNvPr id="4" name="Slide Number Placeholder 3"/>
          <p:cNvSpPr>
            <a:spLocks noGrp="1"/>
          </p:cNvSpPr>
          <p:nvPr>
            <p:ph type="sldNum" sz="quarter" idx="10"/>
          </p:nvPr>
        </p:nvSpPr>
        <p:spPr/>
        <p:txBody>
          <a:bodyPr/>
          <a:lstStyle/>
          <a:p>
            <a:fld id="{3A4049B0-CC3C-4531-BBC2-254372EC9E3C}" type="slidenum">
              <a:rPr lang="en-US" smtClean="0"/>
              <a:t>68</a:t>
            </a:fld>
            <a:endParaRPr lang="en-US"/>
          </a:p>
        </p:txBody>
      </p:sp>
    </p:spTree>
    <p:extLst>
      <p:ext uri="{BB962C8B-B14F-4D97-AF65-F5344CB8AC3E}">
        <p14:creationId xmlns:p14="http://schemas.microsoft.com/office/powerpoint/2010/main" val="363749744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30:00</a:t>
            </a:r>
            <a:endParaRPr lang="en-US" dirty="0"/>
          </a:p>
        </p:txBody>
      </p:sp>
      <p:sp>
        <p:nvSpPr>
          <p:cNvPr id="4" name="Slide Number Placeholder 3"/>
          <p:cNvSpPr>
            <a:spLocks noGrp="1"/>
          </p:cNvSpPr>
          <p:nvPr>
            <p:ph type="sldNum" sz="quarter" idx="10"/>
          </p:nvPr>
        </p:nvSpPr>
        <p:spPr/>
        <p:txBody>
          <a:bodyPr/>
          <a:lstStyle/>
          <a:p>
            <a:fld id="{3A4049B0-CC3C-4531-BBC2-254372EC9E3C}" type="slidenum">
              <a:rPr lang="en-US" smtClean="0"/>
              <a:t>69</a:t>
            </a:fld>
            <a:endParaRPr lang="en-US"/>
          </a:p>
        </p:txBody>
      </p:sp>
    </p:spTree>
    <p:extLst>
      <p:ext uri="{BB962C8B-B14F-4D97-AF65-F5344CB8AC3E}">
        <p14:creationId xmlns:p14="http://schemas.microsoft.com/office/powerpoint/2010/main" val="31903385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1125</a:t>
            </a:r>
            <a:endParaRPr lang="en-US" dirty="0"/>
          </a:p>
        </p:txBody>
      </p:sp>
      <p:sp>
        <p:nvSpPr>
          <p:cNvPr id="4" name="Slide Number Placeholder 3"/>
          <p:cNvSpPr>
            <a:spLocks noGrp="1"/>
          </p:cNvSpPr>
          <p:nvPr>
            <p:ph type="sldNum" sz="quarter" idx="10"/>
          </p:nvPr>
        </p:nvSpPr>
        <p:spPr/>
        <p:txBody>
          <a:bodyPr/>
          <a:lstStyle/>
          <a:p>
            <a:fld id="{3A4049B0-CC3C-4531-BBC2-254372EC9E3C}" type="slidenum">
              <a:rPr lang="en-US" smtClean="0"/>
              <a:t>9</a:t>
            </a:fld>
            <a:endParaRPr lang="en-US"/>
          </a:p>
        </p:txBody>
      </p:sp>
    </p:spTree>
    <p:extLst>
      <p:ext uri="{BB962C8B-B14F-4D97-AF65-F5344CB8AC3E}">
        <p14:creationId xmlns:p14="http://schemas.microsoft.com/office/powerpoint/2010/main" val="318263109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3514</a:t>
            </a:r>
            <a:endParaRPr lang="en-US" dirty="0"/>
          </a:p>
        </p:txBody>
      </p:sp>
      <p:sp>
        <p:nvSpPr>
          <p:cNvPr id="4" name="Slide Number Placeholder 3"/>
          <p:cNvSpPr>
            <a:spLocks noGrp="1"/>
          </p:cNvSpPr>
          <p:nvPr>
            <p:ph type="sldNum" sz="quarter" idx="10"/>
          </p:nvPr>
        </p:nvSpPr>
        <p:spPr/>
        <p:txBody>
          <a:bodyPr/>
          <a:lstStyle/>
          <a:p>
            <a:fld id="{3A4049B0-CC3C-4531-BBC2-254372EC9E3C}" type="slidenum">
              <a:rPr lang="en-US" smtClean="0"/>
              <a:t>71</a:t>
            </a:fld>
            <a:endParaRPr lang="en-US"/>
          </a:p>
        </p:txBody>
      </p:sp>
    </p:spTree>
    <p:extLst>
      <p:ext uri="{BB962C8B-B14F-4D97-AF65-F5344CB8AC3E}">
        <p14:creationId xmlns:p14="http://schemas.microsoft.com/office/powerpoint/2010/main" val="40145896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 diff:</a:t>
            </a:r>
            <a:r>
              <a:rPr lang="en-US" baseline="0" dirty="0" smtClean="0"/>
              <a:t> tx metronidazole</a:t>
            </a:r>
          </a:p>
          <a:p>
            <a:r>
              <a:rPr lang="en-US" baseline="0" dirty="0" err="1" smtClean="0"/>
              <a:t>Vanco</a:t>
            </a:r>
            <a:endParaRPr lang="en-US" dirty="0"/>
          </a:p>
        </p:txBody>
      </p:sp>
      <p:sp>
        <p:nvSpPr>
          <p:cNvPr id="4" name="Slide Number Placeholder 3"/>
          <p:cNvSpPr>
            <a:spLocks noGrp="1"/>
          </p:cNvSpPr>
          <p:nvPr>
            <p:ph type="sldNum" sz="quarter" idx="10"/>
          </p:nvPr>
        </p:nvSpPr>
        <p:spPr/>
        <p:txBody>
          <a:bodyPr/>
          <a:lstStyle/>
          <a:p>
            <a:fld id="{3A4049B0-CC3C-4531-BBC2-254372EC9E3C}" type="slidenum">
              <a:rPr lang="en-US" smtClean="0"/>
              <a:t>78</a:t>
            </a:fld>
            <a:endParaRPr lang="en-US"/>
          </a:p>
        </p:txBody>
      </p:sp>
    </p:spTree>
    <p:extLst>
      <p:ext uri="{BB962C8B-B14F-4D97-AF65-F5344CB8AC3E}">
        <p14:creationId xmlns:p14="http://schemas.microsoft.com/office/powerpoint/2010/main" val="42761497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14:40</a:t>
            </a:r>
          </a:p>
          <a:p>
            <a:r>
              <a:rPr lang="en-US" dirty="0" smtClean="0"/>
              <a:t>Protein is</a:t>
            </a:r>
            <a:r>
              <a:rPr lang="en-US" baseline="0" dirty="0" smtClean="0"/>
              <a:t> problematic in hepatic patients</a:t>
            </a:r>
            <a:endParaRPr lang="en-US" dirty="0"/>
          </a:p>
        </p:txBody>
      </p:sp>
      <p:sp>
        <p:nvSpPr>
          <p:cNvPr id="4" name="Slide Number Placeholder 3"/>
          <p:cNvSpPr>
            <a:spLocks noGrp="1"/>
          </p:cNvSpPr>
          <p:nvPr>
            <p:ph type="sldNum" sz="quarter" idx="10"/>
          </p:nvPr>
        </p:nvSpPr>
        <p:spPr/>
        <p:txBody>
          <a:bodyPr/>
          <a:lstStyle/>
          <a:p>
            <a:fld id="{3A4049B0-CC3C-4531-BBC2-254372EC9E3C}" type="slidenum">
              <a:rPr lang="en-US" smtClean="0"/>
              <a:t>10</a:t>
            </a:fld>
            <a:endParaRPr lang="en-US"/>
          </a:p>
        </p:txBody>
      </p:sp>
    </p:spTree>
    <p:extLst>
      <p:ext uri="{BB962C8B-B14F-4D97-AF65-F5344CB8AC3E}">
        <p14:creationId xmlns:p14="http://schemas.microsoft.com/office/powerpoint/2010/main" val="33847525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2"/>
          <p:cNvSpPr>
            <a:spLocks noGrp="1" noRot="1" noChangeAspect="1" noChangeArrowheads="1" noTextEdit="1"/>
          </p:cNvSpPr>
          <p:nvPr>
            <p:ph type="sldImg"/>
          </p:nvPr>
        </p:nvSpPr>
        <p:spPr>
          <a:ln/>
        </p:spPr>
      </p:sp>
      <p:sp>
        <p:nvSpPr>
          <p:cNvPr id="16691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dirty="0" smtClean="0"/>
              <a:t>Conjugates Bilirubin- produces bile</a:t>
            </a:r>
          </a:p>
          <a:p>
            <a:r>
              <a:rPr lang="en-US" u="sng" dirty="0" smtClean="0"/>
              <a:t>Nutrients</a:t>
            </a:r>
            <a:r>
              <a:rPr lang="en-US" dirty="0" smtClean="0"/>
              <a:t>: </a:t>
            </a:r>
          </a:p>
          <a:p>
            <a:r>
              <a:rPr lang="en-US" dirty="0" smtClean="0"/>
              <a:t>Storage- glycogen</a:t>
            </a:r>
          </a:p>
          <a:p>
            <a:r>
              <a:rPr lang="en-US" dirty="0" smtClean="0"/>
              <a:t>Synthesis- glucose, cholesterol, transport proteins</a:t>
            </a:r>
          </a:p>
          <a:p>
            <a:r>
              <a:rPr lang="en-US" dirty="0" smtClean="0"/>
              <a:t>Use/Metabolism- Metabolism of Fats, Carbs, protein, </a:t>
            </a:r>
            <a:r>
              <a:rPr lang="en-US" dirty="0" smtClean="0">
                <a:sym typeface="Wingdings" pitchFamily="2" charset="2"/>
              </a:rPr>
              <a:t> formation of ammonia from </a:t>
            </a:r>
            <a:r>
              <a:rPr lang="en-US" dirty="0" err="1" smtClean="0">
                <a:sym typeface="Wingdings" pitchFamily="2" charset="2"/>
              </a:rPr>
              <a:t>protien</a:t>
            </a:r>
            <a:endParaRPr lang="en-US" dirty="0"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21:25</a:t>
            </a:r>
            <a:endParaRPr lang="en-US" dirty="0"/>
          </a:p>
        </p:txBody>
      </p:sp>
      <p:sp>
        <p:nvSpPr>
          <p:cNvPr id="4" name="Slide Number Placeholder 3"/>
          <p:cNvSpPr>
            <a:spLocks noGrp="1"/>
          </p:cNvSpPr>
          <p:nvPr>
            <p:ph type="sldNum" sz="quarter" idx="10"/>
          </p:nvPr>
        </p:nvSpPr>
        <p:spPr/>
        <p:txBody>
          <a:bodyPr/>
          <a:lstStyle/>
          <a:p>
            <a:fld id="{3A4049B0-CC3C-4531-BBC2-254372EC9E3C}" type="slidenum">
              <a:rPr lang="en-US" smtClean="0"/>
              <a:t>12</a:t>
            </a:fld>
            <a:endParaRPr lang="en-US"/>
          </a:p>
        </p:txBody>
      </p:sp>
    </p:spTree>
    <p:extLst>
      <p:ext uri="{BB962C8B-B14F-4D97-AF65-F5344CB8AC3E}">
        <p14:creationId xmlns:p14="http://schemas.microsoft.com/office/powerpoint/2010/main" val="25371744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2305</a:t>
            </a:r>
            <a:endParaRPr lang="en-US" dirty="0"/>
          </a:p>
        </p:txBody>
      </p:sp>
      <p:sp>
        <p:nvSpPr>
          <p:cNvPr id="4" name="Slide Number Placeholder 3"/>
          <p:cNvSpPr>
            <a:spLocks noGrp="1"/>
          </p:cNvSpPr>
          <p:nvPr>
            <p:ph type="sldNum" sz="quarter" idx="10"/>
          </p:nvPr>
        </p:nvSpPr>
        <p:spPr/>
        <p:txBody>
          <a:bodyPr/>
          <a:lstStyle/>
          <a:p>
            <a:fld id="{3A4049B0-CC3C-4531-BBC2-254372EC9E3C}" type="slidenum">
              <a:rPr lang="en-US" smtClean="0"/>
              <a:t>13</a:t>
            </a:fld>
            <a:endParaRPr lang="en-US"/>
          </a:p>
        </p:txBody>
      </p:sp>
    </p:spTree>
    <p:extLst>
      <p:ext uri="{BB962C8B-B14F-4D97-AF65-F5344CB8AC3E}">
        <p14:creationId xmlns:p14="http://schemas.microsoft.com/office/powerpoint/2010/main" val="25913384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26:30</a:t>
            </a:r>
            <a:endParaRPr lang="en-US" dirty="0"/>
          </a:p>
        </p:txBody>
      </p:sp>
      <p:sp>
        <p:nvSpPr>
          <p:cNvPr id="4" name="Slide Number Placeholder 3"/>
          <p:cNvSpPr>
            <a:spLocks noGrp="1"/>
          </p:cNvSpPr>
          <p:nvPr>
            <p:ph type="sldNum" sz="quarter" idx="10"/>
          </p:nvPr>
        </p:nvSpPr>
        <p:spPr/>
        <p:txBody>
          <a:bodyPr/>
          <a:lstStyle/>
          <a:p>
            <a:fld id="{3A4049B0-CC3C-4531-BBC2-254372EC9E3C}" type="slidenum">
              <a:rPr lang="en-US" smtClean="0"/>
              <a:t>15</a:t>
            </a:fld>
            <a:endParaRPr lang="en-US"/>
          </a:p>
        </p:txBody>
      </p:sp>
    </p:spTree>
    <p:extLst>
      <p:ext uri="{BB962C8B-B14F-4D97-AF65-F5344CB8AC3E}">
        <p14:creationId xmlns:p14="http://schemas.microsoft.com/office/powerpoint/2010/main" val="41458655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36:00</a:t>
            </a:r>
            <a:endParaRPr lang="en-US" dirty="0"/>
          </a:p>
        </p:txBody>
      </p:sp>
      <p:sp>
        <p:nvSpPr>
          <p:cNvPr id="4" name="Slide Number Placeholder 3"/>
          <p:cNvSpPr>
            <a:spLocks noGrp="1"/>
          </p:cNvSpPr>
          <p:nvPr>
            <p:ph type="sldNum" sz="quarter" idx="10"/>
          </p:nvPr>
        </p:nvSpPr>
        <p:spPr/>
        <p:txBody>
          <a:bodyPr/>
          <a:lstStyle/>
          <a:p>
            <a:fld id="{3A4049B0-CC3C-4531-BBC2-254372EC9E3C}" type="slidenum">
              <a:rPr lang="en-US" smtClean="0"/>
              <a:t>20</a:t>
            </a:fld>
            <a:endParaRPr lang="en-US"/>
          </a:p>
        </p:txBody>
      </p:sp>
    </p:spTree>
    <p:extLst>
      <p:ext uri="{BB962C8B-B14F-4D97-AF65-F5344CB8AC3E}">
        <p14:creationId xmlns:p14="http://schemas.microsoft.com/office/powerpoint/2010/main" val="23657913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B3032C3F-1918-4B7F-BE3D-AD6195F64026}" type="datetime1">
              <a:rPr lang="en-US" smtClean="0"/>
              <a:t>2/28/14</a:t>
            </a:fld>
            <a:endParaRPr lang="en-US"/>
          </a:p>
        </p:txBody>
      </p:sp>
      <p:sp>
        <p:nvSpPr>
          <p:cNvPr id="5" name="Footer Placeholder 4"/>
          <p:cNvSpPr>
            <a:spLocks noGrp="1"/>
          </p:cNvSpPr>
          <p:nvPr>
            <p:ph type="ftr" sz="quarter" idx="11"/>
          </p:nvPr>
        </p:nvSpPr>
        <p:spPr/>
        <p:txBody>
          <a:bodyPr/>
          <a:lstStyle/>
          <a:p>
            <a:r>
              <a:rPr lang="en-US" smtClean="0"/>
              <a:t>Lawrence Carey, PharmD - TUSP 2014</a:t>
            </a:r>
            <a:endParaRPr lang="en-US"/>
          </a:p>
        </p:txBody>
      </p:sp>
      <p:sp>
        <p:nvSpPr>
          <p:cNvPr id="6" name="Slide Number Placeholder 5"/>
          <p:cNvSpPr>
            <a:spLocks noGrp="1"/>
          </p:cNvSpPr>
          <p:nvPr>
            <p:ph type="sldNum" sz="quarter" idx="12"/>
          </p:nvPr>
        </p:nvSpPr>
        <p:spPr/>
        <p:txBody>
          <a:bodyPr/>
          <a:lstStyle/>
          <a:p>
            <a:fld id="{5EA6D3E2-79FB-4615-85E3-01D4C6F13243}" type="slidenum">
              <a:rPr lang="en-US" smtClean="0"/>
              <a:t>‹#›</a:t>
            </a:fld>
            <a:endParaRPr lang="en-US"/>
          </a:p>
        </p:txBody>
      </p:sp>
    </p:spTree>
    <p:extLst>
      <p:ext uri="{BB962C8B-B14F-4D97-AF65-F5344CB8AC3E}">
        <p14:creationId xmlns:p14="http://schemas.microsoft.com/office/powerpoint/2010/main" val="29154662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FCD2D2C-A909-48BF-9BF7-B17844A7E9F8}" type="datetime1">
              <a:rPr lang="en-US" smtClean="0"/>
              <a:t>2/28/14</a:t>
            </a:fld>
            <a:endParaRPr lang="en-US"/>
          </a:p>
        </p:txBody>
      </p:sp>
      <p:sp>
        <p:nvSpPr>
          <p:cNvPr id="5" name="Footer Placeholder 4"/>
          <p:cNvSpPr>
            <a:spLocks noGrp="1"/>
          </p:cNvSpPr>
          <p:nvPr>
            <p:ph type="ftr" sz="quarter" idx="11"/>
          </p:nvPr>
        </p:nvSpPr>
        <p:spPr/>
        <p:txBody>
          <a:bodyPr/>
          <a:lstStyle/>
          <a:p>
            <a:r>
              <a:rPr lang="en-US" smtClean="0"/>
              <a:t>Lawrence Carey, PharmD - TUSP 2014</a:t>
            </a:r>
            <a:endParaRPr lang="en-US"/>
          </a:p>
        </p:txBody>
      </p:sp>
      <p:sp>
        <p:nvSpPr>
          <p:cNvPr id="6" name="Slide Number Placeholder 5"/>
          <p:cNvSpPr>
            <a:spLocks noGrp="1"/>
          </p:cNvSpPr>
          <p:nvPr>
            <p:ph type="sldNum" sz="quarter" idx="12"/>
          </p:nvPr>
        </p:nvSpPr>
        <p:spPr/>
        <p:txBody>
          <a:bodyPr/>
          <a:lstStyle/>
          <a:p>
            <a:fld id="{5EA6D3E2-79FB-4615-85E3-01D4C6F13243}" type="slidenum">
              <a:rPr lang="en-US" smtClean="0"/>
              <a:t>‹#›</a:t>
            </a:fld>
            <a:endParaRPr lang="en-US"/>
          </a:p>
        </p:txBody>
      </p:sp>
    </p:spTree>
    <p:extLst>
      <p:ext uri="{BB962C8B-B14F-4D97-AF65-F5344CB8AC3E}">
        <p14:creationId xmlns:p14="http://schemas.microsoft.com/office/powerpoint/2010/main" val="18538447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5C0B3F8-5994-4B76-9DBD-BA4A1858F524}" type="datetime1">
              <a:rPr lang="en-US" smtClean="0"/>
              <a:t>2/28/14</a:t>
            </a:fld>
            <a:endParaRPr lang="en-US"/>
          </a:p>
        </p:txBody>
      </p:sp>
      <p:sp>
        <p:nvSpPr>
          <p:cNvPr id="5" name="Footer Placeholder 4"/>
          <p:cNvSpPr>
            <a:spLocks noGrp="1"/>
          </p:cNvSpPr>
          <p:nvPr>
            <p:ph type="ftr" sz="quarter" idx="11"/>
          </p:nvPr>
        </p:nvSpPr>
        <p:spPr/>
        <p:txBody>
          <a:bodyPr/>
          <a:lstStyle/>
          <a:p>
            <a:r>
              <a:rPr lang="en-US" smtClean="0"/>
              <a:t>Lawrence Carey, PharmD - TUSP 2014</a:t>
            </a:r>
            <a:endParaRPr lang="en-US"/>
          </a:p>
        </p:txBody>
      </p:sp>
      <p:sp>
        <p:nvSpPr>
          <p:cNvPr id="6" name="Slide Number Placeholder 5"/>
          <p:cNvSpPr>
            <a:spLocks noGrp="1"/>
          </p:cNvSpPr>
          <p:nvPr>
            <p:ph type="sldNum" sz="quarter" idx="12"/>
          </p:nvPr>
        </p:nvSpPr>
        <p:spPr/>
        <p:txBody>
          <a:bodyPr/>
          <a:lstStyle/>
          <a:p>
            <a:fld id="{5EA6D3E2-79FB-4615-85E3-01D4C6F13243}" type="slidenum">
              <a:rPr lang="en-US" smtClean="0"/>
              <a:t>‹#›</a:t>
            </a:fld>
            <a:endParaRPr lang="en-US"/>
          </a:p>
        </p:txBody>
      </p:sp>
    </p:spTree>
    <p:extLst>
      <p:ext uri="{BB962C8B-B14F-4D97-AF65-F5344CB8AC3E}">
        <p14:creationId xmlns:p14="http://schemas.microsoft.com/office/powerpoint/2010/main" val="42037040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rgbClr val="FFFF00"/>
                </a:solidFill>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C952D2CA-FDCC-44D6-B908-CB2FE1374301}" type="datetime1">
              <a:rPr lang="en-US" smtClean="0"/>
              <a:t>2/28/14</a:t>
            </a:fld>
            <a:endParaRPr lang="en-US"/>
          </a:p>
        </p:txBody>
      </p:sp>
      <p:sp>
        <p:nvSpPr>
          <p:cNvPr id="5" name="Footer Placeholder 4"/>
          <p:cNvSpPr>
            <a:spLocks noGrp="1"/>
          </p:cNvSpPr>
          <p:nvPr>
            <p:ph type="ftr" sz="quarter" idx="11"/>
          </p:nvPr>
        </p:nvSpPr>
        <p:spPr/>
        <p:txBody>
          <a:bodyPr/>
          <a:lstStyle/>
          <a:p>
            <a:r>
              <a:rPr lang="en-US" smtClean="0"/>
              <a:t>Lawrence Carey, PharmD - TUSP 2014</a:t>
            </a:r>
            <a:endParaRPr lang="en-US"/>
          </a:p>
        </p:txBody>
      </p:sp>
      <p:sp>
        <p:nvSpPr>
          <p:cNvPr id="6" name="Slide Number Placeholder 5"/>
          <p:cNvSpPr>
            <a:spLocks noGrp="1"/>
          </p:cNvSpPr>
          <p:nvPr>
            <p:ph type="sldNum" sz="quarter" idx="12"/>
          </p:nvPr>
        </p:nvSpPr>
        <p:spPr/>
        <p:txBody>
          <a:bodyPr/>
          <a:lstStyle/>
          <a:p>
            <a:fld id="{5EA6D3E2-79FB-4615-85E3-01D4C6F13243}" type="slidenum">
              <a:rPr lang="en-US" smtClean="0"/>
              <a:t>‹#›</a:t>
            </a:fld>
            <a:endParaRPr lang="en-US"/>
          </a:p>
        </p:txBody>
      </p:sp>
    </p:spTree>
    <p:extLst>
      <p:ext uri="{BB962C8B-B14F-4D97-AF65-F5344CB8AC3E}">
        <p14:creationId xmlns:p14="http://schemas.microsoft.com/office/powerpoint/2010/main" val="2478377352"/>
      </p:ext>
    </p:extLst>
  </p:cSld>
  <p:clrMapOvr>
    <a:masterClrMapping/>
  </p:clrMapOvr>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CAAC387F-EC46-4BF2-8FE5-AD76A6AC1088}" type="datetime1">
              <a:rPr lang="en-US" smtClean="0"/>
              <a:t>2/28/14</a:t>
            </a:fld>
            <a:endParaRPr lang="en-US"/>
          </a:p>
        </p:txBody>
      </p:sp>
      <p:sp>
        <p:nvSpPr>
          <p:cNvPr id="5" name="Footer Placeholder 4"/>
          <p:cNvSpPr>
            <a:spLocks noGrp="1"/>
          </p:cNvSpPr>
          <p:nvPr>
            <p:ph type="ftr" sz="quarter" idx="11"/>
          </p:nvPr>
        </p:nvSpPr>
        <p:spPr/>
        <p:txBody>
          <a:bodyPr/>
          <a:lstStyle/>
          <a:p>
            <a:r>
              <a:rPr lang="en-US" smtClean="0"/>
              <a:t>Lawrence Carey, PharmD - TUSP 2014</a:t>
            </a:r>
            <a:endParaRPr lang="en-US"/>
          </a:p>
        </p:txBody>
      </p:sp>
      <p:sp>
        <p:nvSpPr>
          <p:cNvPr id="6" name="Slide Number Placeholder 5"/>
          <p:cNvSpPr>
            <a:spLocks noGrp="1"/>
          </p:cNvSpPr>
          <p:nvPr>
            <p:ph type="sldNum" sz="quarter" idx="12"/>
          </p:nvPr>
        </p:nvSpPr>
        <p:spPr/>
        <p:txBody>
          <a:bodyPr/>
          <a:lstStyle/>
          <a:p>
            <a:fld id="{5EA6D3E2-79FB-4615-85E3-01D4C6F13243}" type="slidenum">
              <a:rPr lang="en-US" smtClean="0"/>
              <a:t>‹#›</a:t>
            </a:fld>
            <a:endParaRPr lang="en-US"/>
          </a:p>
        </p:txBody>
      </p:sp>
    </p:spTree>
    <p:extLst>
      <p:ext uri="{BB962C8B-B14F-4D97-AF65-F5344CB8AC3E}">
        <p14:creationId xmlns:p14="http://schemas.microsoft.com/office/powerpoint/2010/main" val="29783917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2632FB50-19B9-4696-B1B9-2FED7790D935}" type="datetime1">
              <a:rPr lang="en-US" smtClean="0"/>
              <a:t>2/28/14</a:t>
            </a:fld>
            <a:endParaRPr lang="en-US"/>
          </a:p>
        </p:txBody>
      </p:sp>
      <p:sp>
        <p:nvSpPr>
          <p:cNvPr id="6" name="Footer Placeholder 5"/>
          <p:cNvSpPr>
            <a:spLocks noGrp="1"/>
          </p:cNvSpPr>
          <p:nvPr>
            <p:ph type="ftr" sz="quarter" idx="11"/>
          </p:nvPr>
        </p:nvSpPr>
        <p:spPr/>
        <p:txBody>
          <a:bodyPr/>
          <a:lstStyle/>
          <a:p>
            <a:r>
              <a:rPr lang="en-US" smtClean="0"/>
              <a:t>Lawrence Carey, PharmD - TUSP 2014</a:t>
            </a:r>
            <a:endParaRPr lang="en-US"/>
          </a:p>
        </p:txBody>
      </p:sp>
      <p:sp>
        <p:nvSpPr>
          <p:cNvPr id="7" name="Slide Number Placeholder 6"/>
          <p:cNvSpPr>
            <a:spLocks noGrp="1"/>
          </p:cNvSpPr>
          <p:nvPr>
            <p:ph type="sldNum" sz="quarter" idx="12"/>
          </p:nvPr>
        </p:nvSpPr>
        <p:spPr/>
        <p:txBody>
          <a:bodyPr/>
          <a:lstStyle/>
          <a:p>
            <a:fld id="{5EA6D3E2-79FB-4615-85E3-01D4C6F13243}" type="slidenum">
              <a:rPr lang="en-US" smtClean="0"/>
              <a:t>‹#›</a:t>
            </a:fld>
            <a:endParaRPr lang="en-US"/>
          </a:p>
        </p:txBody>
      </p:sp>
    </p:spTree>
    <p:extLst>
      <p:ext uri="{BB962C8B-B14F-4D97-AF65-F5344CB8AC3E}">
        <p14:creationId xmlns:p14="http://schemas.microsoft.com/office/powerpoint/2010/main" val="6228142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5915AC4B-4150-4007-96A0-5B0439015A62}" type="datetime1">
              <a:rPr lang="en-US" smtClean="0"/>
              <a:t>2/28/14</a:t>
            </a:fld>
            <a:endParaRPr lang="en-US"/>
          </a:p>
        </p:txBody>
      </p:sp>
      <p:sp>
        <p:nvSpPr>
          <p:cNvPr id="8" name="Footer Placeholder 7"/>
          <p:cNvSpPr>
            <a:spLocks noGrp="1"/>
          </p:cNvSpPr>
          <p:nvPr>
            <p:ph type="ftr" sz="quarter" idx="11"/>
          </p:nvPr>
        </p:nvSpPr>
        <p:spPr/>
        <p:txBody>
          <a:bodyPr/>
          <a:lstStyle/>
          <a:p>
            <a:r>
              <a:rPr lang="en-US" smtClean="0"/>
              <a:t>Lawrence Carey, PharmD - TUSP 2014</a:t>
            </a:r>
            <a:endParaRPr lang="en-US"/>
          </a:p>
        </p:txBody>
      </p:sp>
      <p:sp>
        <p:nvSpPr>
          <p:cNvPr id="9" name="Slide Number Placeholder 8"/>
          <p:cNvSpPr>
            <a:spLocks noGrp="1"/>
          </p:cNvSpPr>
          <p:nvPr>
            <p:ph type="sldNum" sz="quarter" idx="12"/>
          </p:nvPr>
        </p:nvSpPr>
        <p:spPr/>
        <p:txBody>
          <a:bodyPr/>
          <a:lstStyle/>
          <a:p>
            <a:fld id="{5EA6D3E2-79FB-4615-85E3-01D4C6F13243}" type="slidenum">
              <a:rPr lang="en-US" smtClean="0"/>
              <a:t>‹#›</a:t>
            </a:fld>
            <a:endParaRPr lang="en-US"/>
          </a:p>
        </p:txBody>
      </p:sp>
    </p:spTree>
    <p:extLst>
      <p:ext uri="{BB962C8B-B14F-4D97-AF65-F5344CB8AC3E}">
        <p14:creationId xmlns:p14="http://schemas.microsoft.com/office/powerpoint/2010/main" val="12659856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A86FAA3C-0E42-461C-A129-E89A0083C10E}" type="datetime1">
              <a:rPr lang="en-US" smtClean="0"/>
              <a:t>2/28/14</a:t>
            </a:fld>
            <a:endParaRPr lang="en-US"/>
          </a:p>
        </p:txBody>
      </p:sp>
      <p:sp>
        <p:nvSpPr>
          <p:cNvPr id="4" name="Footer Placeholder 3"/>
          <p:cNvSpPr>
            <a:spLocks noGrp="1"/>
          </p:cNvSpPr>
          <p:nvPr>
            <p:ph type="ftr" sz="quarter" idx="11"/>
          </p:nvPr>
        </p:nvSpPr>
        <p:spPr/>
        <p:txBody>
          <a:bodyPr/>
          <a:lstStyle/>
          <a:p>
            <a:r>
              <a:rPr lang="en-US" smtClean="0"/>
              <a:t>Lawrence Carey, PharmD - TUSP 2014</a:t>
            </a:r>
            <a:endParaRPr lang="en-US"/>
          </a:p>
        </p:txBody>
      </p:sp>
      <p:sp>
        <p:nvSpPr>
          <p:cNvPr id="5" name="Slide Number Placeholder 4"/>
          <p:cNvSpPr>
            <a:spLocks noGrp="1"/>
          </p:cNvSpPr>
          <p:nvPr>
            <p:ph type="sldNum" sz="quarter" idx="12"/>
          </p:nvPr>
        </p:nvSpPr>
        <p:spPr/>
        <p:txBody>
          <a:bodyPr/>
          <a:lstStyle/>
          <a:p>
            <a:fld id="{5EA6D3E2-79FB-4615-85E3-01D4C6F13243}" type="slidenum">
              <a:rPr lang="en-US" smtClean="0"/>
              <a:t>‹#›</a:t>
            </a:fld>
            <a:endParaRPr lang="en-US"/>
          </a:p>
        </p:txBody>
      </p:sp>
    </p:spTree>
    <p:extLst>
      <p:ext uri="{BB962C8B-B14F-4D97-AF65-F5344CB8AC3E}">
        <p14:creationId xmlns:p14="http://schemas.microsoft.com/office/powerpoint/2010/main" val="42413610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F12EFD-6D6E-418F-9C09-139BD7E5A7CC}" type="datetime1">
              <a:rPr lang="en-US" smtClean="0"/>
              <a:t>2/28/14</a:t>
            </a:fld>
            <a:endParaRPr lang="en-US"/>
          </a:p>
        </p:txBody>
      </p:sp>
      <p:sp>
        <p:nvSpPr>
          <p:cNvPr id="3" name="Footer Placeholder 2"/>
          <p:cNvSpPr>
            <a:spLocks noGrp="1"/>
          </p:cNvSpPr>
          <p:nvPr>
            <p:ph type="ftr" sz="quarter" idx="11"/>
          </p:nvPr>
        </p:nvSpPr>
        <p:spPr/>
        <p:txBody>
          <a:bodyPr/>
          <a:lstStyle/>
          <a:p>
            <a:r>
              <a:rPr lang="en-US" smtClean="0"/>
              <a:t>Lawrence Carey, PharmD - TUSP 2014</a:t>
            </a:r>
            <a:endParaRPr lang="en-US"/>
          </a:p>
        </p:txBody>
      </p:sp>
      <p:sp>
        <p:nvSpPr>
          <p:cNvPr id="4" name="Slide Number Placeholder 3"/>
          <p:cNvSpPr>
            <a:spLocks noGrp="1"/>
          </p:cNvSpPr>
          <p:nvPr>
            <p:ph type="sldNum" sz="quarter" idx="12"/>
          </p:nvPr>
        </p:nvSpPr>
        <p:spPr/>
        <p:txBody>
          <a:bodyPr/>
          <a:lstStyle/>
          <a:p>
            <a:fld id="{5EA6D3E2-79FB-4615-85E3-01D4C6F13243}" type="slidenum">
              <a:rPr lang="en-US" smtClean="0"/>
              <a:t>‹#›</a:t>
            </a:fld>
            <a:endParaRPr lang="en-US"/>
          </a:p>
        </p:txBody>
      </p:sp>
    </p:spTree>
    <p:extLst>
      <p:ext uri="{BB962C8B-B14F-4D97-AF65-F5344CB8AC3E}">
        <p14:creationId xmlns:p14="http://schemas.microsoft.com/office/powerpoint/2010/main" val="21471518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55EC5A4-53A7-4C61-860D-9571A6DECEA1}" type="datetime1">
              <a:rPr lang="en-US" smtClean="0"/>
              <a:t>2/28/14</a:t>
            </a:fld>
            <a:endParaRPr lang="en-US"/>
          </a:p>
        </p:txBody>
      </p:sp>
      <p:sp>
        <p:nvSpPr>
          <p:cNvPr id="6" name="Footer Placeholder 5"/>
          <p:cNvSpPr>
            <a:spLocks noGrp="1"/>
          </p:cNvSpPr>
          <p:nvPr>
            <p:ph type="ftr" sz="quarter" idx="11"/>
          </p:nvPr>
        </p:nvSpPr>
        <p:spPr/>
        <p:txBody>
          <a:bodyPr/>
          <a:lstStyle/>
          <a:p>
            <a:r>
              <a:rPr lang="en-US" smtClean="0"/>
              <a:t>Lawrence Carey, PharmD - TUSP 2014</a:t>
            </a:r>
            <a:endParaRPr lang="en-US"/>
          </a:p>
        </p:txBody>
      </p:sp>
      <p:sp>
        <p:nvSpPr>
          <p:cNvPr id="7" name="Slide Number Placeholder 6"/>
          <p:cNvSpPr>
            <a:spLocks noGrp="1"/>
          </p:cNvSpPr>
          <p:nvPr>
            <p:ph type="sldNum" sz="quarter" idx="12"/>
          </p:nvPr>
        </p:nvSpPr>
        <p:spPr/>
        <p:txBody>
          <a:bodyPr/>
          <a:lstStyle/>
          <a:p>
            <a:fld id="{5EA6D3E2-79FB-4615-85E3-01D4C6F13243}" type="slidenum">
              <a:rPr lang="en-US" smtClean="0"/>
              <a:t>‹#›</a:t>
            </a:fld>
            <a:endParaRPr lang="en-US"/>
          </a:p>
        </p:txBody>
      </p:sp>
    </p:spTree>
    <p:extLst>
      <p:ext uri="{BB962C8B-B14F-4D97-AF65-F5344CB8AC3E}">
        <p14:creationId xmlns:p14="http://schemas.microsoft.com/office/powerpoint/2010/main" val="24938018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311ACC8-1E7B-4BC1-8CF4-E19891A2347B}" type="datetime1">
              <a:rPr lang="en-US" smtClean="0"/>
              <a:t>2/28/14</a:t>
            </a:fld>
            <a:endParaRPr lang="en-US"/>
          </a:p>
        </p:txBody>
      </p:sp>
      <p:sp>
        <p:nvSpPr>
          <p:cNvPr id="6" name="Footer Placeholder 5"/>
          <p:cNvSpPr>
            <a:spLocks noGrp="1"/>
          </p:cNvSpPr>
          <p:nvPr>
            <p:ph type="ftr" sz="quarter" idx="11"/>
          </p:nvPr>
        </p:nvSpPr>
        <p:spPr/>
        <p:txBody>
          <a:bodyPr/>
          <a:lstStyle/>
          <a:p>
            <a:r>
              <a:rPr lang="en-US" smtClean="0"/>
              <a:t>Lawrence Carey, PharmD - TUSP 2014</a:t>
            </a:r>
            <a:endParaRPr lang="en-US"/>
          </a:p>
        </p:txBody>
      </p:sp>
      <p:sp>
        <p:nvSpPr>
          <p:cNvPr id="7" name="Slide Number Placeholder 6"/>
          <p:cNvSpPr>
            <a:spLocks noGrp="1"/>
          </p:cNvSpPr>
          <p:nvPr>
            <p:ph type="sldNum" sz="quarter" idx="12"/>
          </p:nvPr>
        </p:nvSpPr>
        <p:spPr/>
        <p:txBody>
          <a:bodyPr/>
          <a:lstStyle/>
          <a:p>
            <a:fld id="{5EA6D3E2-79FB-4615-85E3-01D4C6F13243}" type="slidenum">
              <a:rPr lang="en-US" smtClean="0"/>
              <a:t>‹#›</a:t>
            </a:fld>
            <a:endParaRPr lang="en-US"/>
          </a:p>
        </p:txBody>
      </p:sp>
    </p:spTree>
    <p:extLst>
      <p:ext uri="{BB962C8B-B14F-4D97-AF65-F5344CB8AC3E}">
        <p14:creationId xmlns:p14="http://schemas.microsoft.com/office/powerpoint/2010/main" val="1558595012"/>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0436A9D-B9E8-48A4-B03C-A0E9621EAFA6}" type="datetime1">
              <a:rPr lang="en-US" smtClean="0"/>
              <a:t>2/28/14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smtClean="0"/>
              <a:t>Lawrence Carey, PharmD - TUSP 2014</a:t>
            </a: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EA6D3E2-79FB-4615-85E3-01D4C6F13243}" type="slidenum">
              <a:rPr lang="en-US" smtClean="0"/>
              <a:t>‹#›</a:t>
            </a:fld>
            <a:endParaRPr lang="en-US"/>
          </a:p>
        </p:txBody>
      </p:sp>
    </p:spTree>
    <p:extLst>
      <p:ext uri="{BB962C8B-B14F-4D97-AF65-F5344CB8AC3E}">
        <p14:creationId xmlns:p14="http://schemas.microsoft.com/office/powerpoint/2010/main" val="2362115457"/>
      </p:ext>
    </p:extLst>
  </p:cSld>
  <p:clrMap bg1="dk1" tx1="lt1" bg2="dk2" tx2="lt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hf hd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11.xml.rels><?xml version="1.0" encoding="UTF-8" standalone="yes"?>
<Relationships xmlns="http://schemas.openxmlformats.org/package/2006/relationships"><Relationship Id="rId3" Type="http://schemas.openxmlformats.org/officeDocument/2006/relationships/slide" Target="slide19.xml"/><Relationship Id="rId4" Type="http://schemas.openxmlformats.org/officeDocument/2006/relationships/slide" Target="slide43.xml"/><Relationship Id="rId5" Type="http://schemas.openxmlformats.org/officeDocument/2006/relationships/slide" Target="slide45.xml"/><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15.xml"/><Relationship Id="rId4" Type="http://schemas.openxmlformats.org/officeDocument/2006/relationships/image" Target="../media/image12.jpeg"/><Relationship Id="rId5" Type="http://schemas.openxmlformats.org/officeDocument/2006/relationships/image" Target="../media/image13.jpeg"/><Relationship Id="rId6" Type="http://schemas.openxmlformats.org/officeDocument/2006/relationships/oleObject" Target="../embeddings/oleObject1.bin"/><Relationship Id="rId7" Type="http://schemas.openxmlformats.org/officeDocument/2006/relationships/image" Target="../media/image11.png"/><Relationship Id="rId8" Type="http://schemas.openxmlformats.org/officeDocument/2006/relationships/image" Target="../media/image14.png"/><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16.jpeg"/><Relationship Id="rId4" Type="http://schemas.openxmlformats.org/officeDocument/2006/relationships/image" Target="../media/image17.jpeg"/><Relationship Id="rId5" Type="http://schemas.openxmlformats.org/officeDocument/2006/relationships/image" Target="../media/image18.jpeg"/><Relationship Id="rId1" Type="http://schemas.openxmlformats.org/officeDocument/2006/relationships/slideLayout" Target="../slideLayouts/slideLayout2.xml"/><Relationship Id="rId2" Type="http://schemas.openxmlformats.org/officeDocument/2006/relationships/image" Target="../media/image15.jpe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9.jpe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xml"/><Relationship Id="rId3" Type="http://schemas.openxmlformats.org/officeDocument/2006/relationships/image" Target="../media/image1.jpe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49.xml.rels><?xml version="1.0" encoding="UTF-8" standalone="yes"?>
<Relationships xmlns="http://schemas.openxmlformats.org/package/2006/relationships"><Relationship Id="rId3" Type="http://schemas.openxmlformats.org/officeDocument/2006/relationships/image" Target="../media/image23.jpeg"/><Relationship Id="rId4" Type="http://schemas.openxmlformats.org/officeDocument/2006/relationships/image" Target="../media/image24.jpeg"/><Relationship Id="rId1" Type="http://schemas.openxmlformats.org/officeDocument/2006/relationships/slideLayout" Target="../slideLayouts/slideLayout5.xml"/><Relationship Id="rId2" Type="http://schemas.openxmlformats.org/officeDocument/2006/relationships/notesSlide" Target="../notesSlides/notesSlide2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5.jpe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6.jpe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jpe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slide" Target="slide6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jpe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jpeg"/><Relationship Id="rId4" Type="http://schemas.openxmlformats.org/officeDocument/2006/relationships/image" Target="../media/image6.jpeg"/><Relationship Id="rId1" Type="http://schemas.openxmlformats.org/officeDocument/2006/relationships/slideLayout" Target="../slideLayouts/slideLayout6.xml"/><Relationship Id="rId2" Type="http://schemas.openxmlformats.org/officeDocument/2006/relationships/image" Target="../media/image4.jpe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solidFill>
                  <a:srgbClr val="FFFF00"/>
                </a:solidFill>
              </a:rPr>
              <a:t>Pathophysiology and Therapeutics:</a:t>
            </a:r>
            <a:br>
              <a:rPr lang="en-US" dirty="0" smtClean="0">
                <a:solidFill>
                  <a:srgbClr val="FFFF00"/>
                </a:solidFill>
              </a:rPr>
            </a:br>
            <a:r>
              <a:rPr lang="en-US" sz="3600" dirty="0" smtClean="0">
                <a:solidFill>
                  <a:srgbClr val="FFFF00"/>
                </a:solidFill>
              </a:rPr>
              <a:t>Cirrhosis, End Stage Liver Disease (ESLD) </a:t>
            </a:r>
            <a:endParaRPr lang="en-US" sz="3600" dirty="0">
              <a:solidFill>
                <a:srgbClr val="FFFF00"/>
              </a:solidFill>
            </a:endParaRPr>
          </a:p>
        </p:txBody>
      </p:sp>
      <p:sp>
        <p:nvSpPr>
          <p:cNvPr id="3" name="Subtitle 2"/>
          <p:cNvSpPr>
            <a:spLocks noGrp="1"/>
          </p:cNvSpPr>
          <p:nvPr>
            <p:ph type="subTitle" idx="1"/>
          </p:nvPr>
        </p:nvSpPr>
        <p:spPr/>
        <p:txBody>
          <a:bodyPr>
            <a:normAutofit/>
          </a:bodyPr>
          <a:lstStyle/>
          <a:p>
            <a:r>
              <a:rPr lang="en-US" dirty="0" smtClean="0"/>
              <a:t>Lawrence Carey, PharmD</a:t>
            </a:r>
          </a:p>
          <a:p>
            <a:r>
              <a:rPr lang="en-US" sz="2800" dirty="0" smtClean="0"/>
              <a:t>Temple University School of Pharmacy</a:t>
            </a:r>
            <a:endParaRPr lang="en-US" sz="2800" dirty="0"/>
          </a:p>
        </p:txBody>
      </p:sp>
    </p:spTree>
    <p:extLst>
      <p:ext uri="{BB962C8B-B14F-4D97-AF65-F5344CB8AC3E}">
        <p14:creationId xmlns:p14="http://schemas.microsoft.com/office/powerpoint/2010/main" val="758120511"/>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Functions of the Liver</a:t>
            </a:r>
            <a:endParaRPr lang="en-US" dirty="0"/>
          </a:p>
        </p:txBody>
      </p:sp>
      <p:sp>
        <p:nvSpPr>
          <p:cNvPr id="3" name="Content Placeholder 2"/>
          <p:cNvSpPr>
            <a:spLocks noGrp="1"/>
          </p:cNvSpPr>
          <p:nvPr>
            <p:ph idx="1"/>
          </p:nvPr>
        </p:nvSpPr>
        <p:spPr/>
        <p:txBody>
          <a:bodyPr>
            <a:normAutofit/>
          </a:bodyPr>
          <a:lstStyle/>
          <a:p>
            <a:r>
              <a:rPr lang="en-US" dirty="0" smtClean="0"/>
              <a:t>Conjugates </a:t>
            </a:r>
            <a:r>
              <a:rPr lang="en-US" b="1" dirty="0" smtClean="0"/>
              <a:t>bil</a:t>
            </a:r>
            <a:r>
              <a:rPr lang="en-US" dirty="0" smtClean="0"/>
              <a:t>irubin (produces </a:t>
            </a:r>
            <a:r>
              <a:rPr lang="en-US" b="1" dirty="0" smtClean="0"/>
              <a:t>bil</a:t>
            </a:r>
            <a:r>
              <a:rPr lang="en-US" dirty="0" smtClean="0"/>
              <a:t>e)</a:t>
            </a:r>
          </a:p>
          <a:p>
            <a:r>
              <a:rPr lang="en-US" dirty="0" smtClean="0"/>
              <a:t>Synthesis and/or storage </a:t>
            </a:r>
          </a:p>
          <a:p>
            <a:pPr lvl="1"/>
            <a:r>
              <a:rPr lang="en-US" dirty="0" smtClean="0"/>
              <a:t>Albumin</a:t>
            </a:r>
          </a:p>
          <a:p>
            <a:pPr lvl="1"/>
            <a:r>
              <a:rPr lang="en-US" dirty="0" smtClean="0"/>
              <a:t>Clotting factors </a:t>
            </a:r>
          </a:p>
          <a:p>
            <a:pPr lvl="1"/>
            <a:r>
              <a:rPr lang="en-US" dirty="0" smtClean="0"/>
              <a:t>Glucose, cholesterol, transport proteins</a:t>
            </a:r>
          </a:p>
          <a:p>
            <a:r>
              <a:rPr lang="en-US" dirty="0" smtClean="0"/>
              <a:t>Metabolism of fats, carbs, protein, drugs </a:t>
            </a:r>
          </a:p>
          <a:p>
            <a:pPr lvl="1"/>
            <a:r>
              <a:rPr lang="en-US" dirty="0" smtClean="0">
                <a:sym typeface="Wingdings" pitchFamily="2" charset="2"/>
              </a:rPr>
              <a:t>Formation of ammonia from protein</a:t>
            </a:r>
            <a:endParaRPr lang="en-US" dirty="0" smtClean="0"/>
          </a:p>
          <a:p>
            <a:endParaRPr lang="en-US" dirty="0"/>
          </a:p>
        </p:txBody>
      </p:sp>
      <p:sp>
        <p:nvSpPr>
          <p:cNvPr id="6" name="Footer Placeholder 5"/>
          <p:cNvSpPr>
            <a:spLocks noGrp="1"/>
          </p:cNvSpPr>
          <p:nvPr>
            <p:ph type="ftr" sz="quarter" idx="11"/>
          </p:nvPr>
        </p:nvSpPr>
        <p:spPr/>
        <p:txBody>
          <a:bodyPr/>
          <a:lstStyle/>
          <a:p>
            <a:r>
              <a:rPr lang="en-US" smtClean="0"/>
              <a:t>Lawrence Carey, PharmD - TUSP 2014</a:t>
            </a:r>
            <a:endParaRPr lang="en-US"/>
          </a:p>
        </p:txBody>
      </p:sp>
      <p:sp>
        <p:nvSpPr>
          <p:cNvPr id="4" name="Slide Number Placeholder 3"/>
          <p:cNvSpPr>
            <a:spLocks noGrp="1"/>
          </p:cNvSpPr>
          <p:nvPr>
            <p:ph type="sldNum" sz="quarter" idx="12"/>
          </p:nvPr>
        </p:nvSpPr>
        <p:spPr/>
        <p:txBody>
          <a:bodyPr/>
          <a:lstStyle/>
          <a:p>
            <a:fld id="{5EA6D3E2-79FB-4615-85E3-01D4C6F13243}" type="slidenum">
              <a:rPr lang="en-US" smtClean="0"/>
              <a:t>10</a:t>
            </a:fld>
            <a:endParaRPr lang="en-US"/>
          </a:p>
        </p:txBody>
      </p:sp>
    </p:spTree>
    <p:extLst>
      <p:ext uri="{BB962C8B-B14F-4D97-AF65-F5344CB8AC3E}">
        <p14:creationId xmlns:p14="http://schemas.microsoft.com/office/powerpoint/2010/main" val="1967444066"/>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2"/>
          <p:cNvSpPr>
            <a:spLocks noGrp="1" noChangeArrowheads="1"/>
          </p:cNvSpPr>
          <p:nvPr>
            <p:ph type="title"/>
          </p:nvPr>
        </p:nvSpPr>
        <p:spPr>
          <a:xfrm>
            <a:off x="457200" y="152400"/>
            <a:ext cx="8229600" cy="685800"/>
          </a:xfrm>
        </p:spPr>
        <p:txBody>
          <a:bodyPr/>
          <a:lstStyle/>
          <a:p>
            <a:pPr algn="ctr"/>
            <a:r>
              <a:rPr lang="en-US" sz="3600" dirty="0" smtClean="0"/>
              <a:t>Functions of the Liver</a:t>
            </a:r>
          </a:p>
        </p:txBody>
      </p:sp>
      <p:sp>
        <p:nvSpPr>
          <p:cNvPr id="4" name="Footer Placeholder 3"/>
          <p:cNvSpPr>
            <a:spLocks noGrp="1"/>
          </p:cNvSpPr>
          <p:nvPr>
            <p:ph type="ftr" sz="quarter" idx="11"/>
          </p:nvPr>
        </p:nvSpPr>
        <p:spPr/>
        <p:txBody>
          <a:bodyPr/>
          <a:lstStyle/>
          <a:p>
            <a:r>
              <a:rPr lang="en-US" smtClean="0"/>
              <a:t>Lawrence Carey, PharmD - TUSP 2014</a:t>
            </a:r>
            <a:endParaRPr lang="en-US"/>
          </a:p>
        </p:txBody>
      </p:sp>
      <p:sp>
        <p:nvSpPr>
          <p:cNvPr id="165891" name="Oval 3"/>
          <p:cNvSpPr>
            <a:spLocks noChangeArrowheads="1"/>
          </p:cNvSpPr>
          <p:nvPr/>
        </p:nvSpPr>
        <p:spPr bwMode="auto">
          <a:xfrm>
            <a:off x="3429000" y="2743200"/>
            <a:ext cx="2362200" cy="1295400"/>
          </a:xfrm>
          <a:prstGeom prst="ellipse">
            <a:avLst/>
          </a:prstGeom>
          <a:solidFill>
            <a:schemeClr val="bg1"/>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3000" b="1">
                <a:solidFill>
                  <a:schemeClr val="tx1"/>
                </a:solidFill>
              </a:rPr>
              <a:t>LIVER</a:t>
            </a:r>
          </a:p>
        </p:txBody>
      </p:sp>
      <p:sp>
        <p:nvSpPr>
          <p:cNvPr id="165892" name="Oval 4">
            <a:hlinkClick r:id="rId3" action="ppaction://hlinksldjump"/>
          </p:cNvPr>
          <p:cNvSpPr>
            <a:spLocks noChangeArrowheads="1"/>
          </p:cNvSpPr>
          <p:nvPr/>
        </p:nvSpPr>
        <p:spPr bwMode="auto">
          <a:xfrm>
            <a:off x="2209800" y="914400"/>
            <a:ext cx="1752600" cy="1600200"/>
          </a:xfrm>
          <a:prstGeom prst="ellipse">
            <a:avLst/>
          </a:prstGeom>
          <a:solidFill>
            <a:srgbClr val="FFFF00"/>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2500" dirty="0">
                <a:solidFill>
                  <a:srgbClr val="FF0000"/>
                </a:solidFill>
              </a:rPr>
              <a:t>Conjugate </a:t>
            </a:r>
          </a:p>
          <a:p>
            <a:pPr algn="ctr"/>
            <a:r>
              <a:rPr lang="en-US" sz="2500" dirty="0" smtClean="0">
                <a:solidFill>
                  <a:srgbClr val="FF0000"/>
                </a:solidFill>
              </a:rPr>
              <a:t>bilirubin</a:t>
            </a:r>
            <a:endParaRPr lang="en-US" sz="2500" dirty="0">
              <a:solidFill>
                <a:srgbClr val="FF0000"/>
              </a:solidFill>
            </a:endParaRPr>
          </a:p>
        </p:txBody>
      </p:sp>
      <p:sp>
        <p:nvSpPr>
          <p:cNvPr id="165893" name="Oval 5">
            <a:hlinkClick r:id="rId4" action="ppaction://hlinksldjump"/>
          </p:cNvPr>
          <p:cNvSpPr>
            <a:spLocks noChangeArrowheads="1"/>
          </p:cNvSpPr>
          <p:nvPr/>
        </p:nvSpPr>
        <p:spPr bwMode="auto">
          <a:xfrm>
            <a:off x="1295400" y="3429000"/>
            <a:ext cx="1752600" cy="1600200"/>
          </a:xfrm>
          <a:prstGeom prst="ellipse">
            <a:avLst/>
          </a:prstGeom>
          <a:solidFill>
            <a:srgbClr val="FFFF00"/>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2500" dirty="0">
                <a:solidFill>
                  <a:srgbClr val="FF0000"/>
                </a:solidFill>
              </a:rPr>
              <a:t>Metabolism</a:t>
            </a:r>
          </a:p>
        </p:txBody>
      </p:sp>
      <p:sp>
        <p:nvSpPr>
          <p:cNvPr id="165894" name="Oval 6">
            <a:hlinkClick r:id="rId5" action="ppaction://hlinksldjump"/>
          </p:cNvPr>
          <p:cNvSpPr>
            <a:spLocks noChangeArrowheads="1"/>
          </p:cNvSpPr>
          <p:nvPr/>
        </p:nvSpPr>
        <p:spPr bwMode="auto">
          <a:xfrm>
            <a:off x="3619500" y="4648200"/>
            <a:ext cx="1866900" cy="1752600"/>
          </a:xfrm>
          <a:prstGeom prst="ellipse">
            <a:avLst/>
          </a:prstGeom>
          <a:solidFill>
            <a:srgbClr val="FFFF00"/>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ctr"/>
            <a:r>
              <a:rPr lang="en-US" sz="2000" dirty="0">
                <a:solidFill>
                  <a:srgbClr val="FF0000"/>
                </a:solidFill>
              </a:rPr>
              <a:t>Storage, synthesis &amp; use of</a:t>
            </a:r>
          </a:p>
          <a:p>
            <a:pPr algn="ctr"/>
            <a:r>
              <a:rPr lang="en-US" sz="2000" dirty="0" smtClean="0">
                <a:solidFill>
                  <a:srgbClr val="FF0000"/>
                </a:solidFill>
              </a:rPr>
              <a:t>nutrients</a:t>
            </a:r>
            <a:endParaRPr lang="en-US" sz="2000" dirty="0">
              <a:solidFill>
                <a:srgbClr val="FF0000"/>
              </a:solidFill>
            </a:endParaRPr>
          </a:p>
        </p:txBody>
      </p:sp>
      <p:sp>
        <p:nvSpPr>
          <p:cNvPr id="165895" name="Oval 7"/>
          <p:cNvSpPr>
            <a:spLocks noChangeArrowheads="1"/>
          </p:cNvSpPr>
          <p:nvPr/>
        </p:nvSpPr>
        <p:spPr bwMode="auto">
          <a:xfrm>
            <a:off x="6172200" y="3429000"/>
            <a:ext cx="1828800" cy="1676400"/>
          </a:xfrm>
          <a:prstGeom prst="ellipse">
            <a:avLst/>
          </a:prstGeom>
          <a:solidFill>
            <a:srgbClr val="FFFF00"/>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2400" dirty="0">
                <a:solidFill>
                  <a:srgbClr val="FF0000"/>
                </a:solidFill>
              </a:rPr>
              <a:t>Synthesize</a:t>
            </a:r>
          </a:p>
          <a:p>
            <a:pPr algn="ctr"/>
            <a:r>
              <a:rPr lang="en-US" sz="2400" dirty="0" smtClean="0">
                <a:solidFill>
                  <a:srgbClr val="FF0000"/>
                </a:solidFill>
              </a:rPr>
              <a:t>clotting </a:t>
            </a:r>
            <a:endParaRPr lang="en-US" sz="2400" dirty="0">
              <a:solidFill>
                <a:srgbClr val="FF0000"/>
              </a:solidFill>
            </a:endParaRPr>
          </a:p>
          <a:p>
            <a:pPr algn="ctr"/>
            <a:r>
              <a:rPr lang="en-US" sz="2400" dirty="0" smtClean="0">
                <a:solidFill>
                  <a:srgbClr val="FF0000"/>
                </a:solidFill>
              </a:rPr>
              <a:t>factors</a:t>
            </a:r>
            <a:endParaRPr lang="en-US" sz="2400" dirty="0">
              <a:solidFill>
                <a:srgbClr val="FF0000"/>
              </a:solidFill>
            </a:endParaRPr>
          </a:p>
        </p:txBody>
      </p:sp>
      <p:sp>
        <p:nvSpPr>
          <p:cNvPr id="165896" name="Oval 8"/>
          <p:cNvSpPr>
            <a:spLocks noChangeArrowheads="1"/>
          </p:cNvSpPr>
          <p:nvPr/>
        </p:nvSpPr>
        <p:spPr bwMode="auto">
          <a:xfrm>
            <a:off x="5334000" y="914400"/>
            <a:ext cx="1752600" cy="1600200"/>
          </a:xfrm>
          <a:prstGeom prst="ellipse">
            <a:avLst/>
          </a:prstGeom>
          <a:solidFill>
            <a:srgbClr val="FFFF00"/>
          </a:solidFill>
          <a:ln w="127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2400" dirty="0">
                <a:solidFill>
                  <a:srgbClr val="FF0000"/>
                </a:solidFill>
              </a:rPr>
              <a:t>Synthesize</a:t>
            </a:r>
          </a:p>
          <a:p>
            <a:pPr algn="ctr"/>
            <a:r>
              <a:rPr lang="en-US" sz="2400" dirty="0" smtClean="0">
                <a:solidFill>
                  <a:srgbClr val="FF0000"/>
                </a:solidFill>
              </a:rPr>
              <a:t>albumin</a:t>
            </a:r>
            <a:endParaRPr lang="en-US" sz="2400" dirty="0">
              <a:solidFill>
                <a:srgbClr val="FF0000"/>
              </a:solidFill>
            </a:endParaRPr>
          </a:p>
        </p:txBody>
      </p:sp>
      <p:sp>
        <p:nvSpPr>
          <p:cNvPr id="165897" name="Line 9"/>
          <p:cNvSpPr>
            <a:spLocks noChangeShapeType="1"/>
          </p:cNvSpPr>
          <p:nvPr/>
        </p:nvSpPr>
        <p:spPr bwMode="auto">
          <a:xfrm flipH="1" flipV="1">
            <a:off x="3505200" y="2438400"/>
            <a:ext cx="304800" cy="381000"/>
          </a:xfrm>
          <a:prstGeom prst="line">
            <a:avLst/>
          </a:prstGeom>
          <a:noFill/>
          <a:ln w="38100" cap="sq">
            <a:solidFill>
              <a:schemeClr val="bg1"/>
            </a:solidFill>
            <a:miter lim="800000"/>
            <a:headEnd type="none" w="sm" len="sm"/>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165898" name="Line 10"/>
          <p:cNvSpPr>
            <a:spLocks noChangeShapeType="1"/>
          </p:cNvSpPr>
          <p:nvPr/>
        </p:nvSpPr>
        <p:spPr bwMode="auto">
          <a:xfrm flipV="1">
            <a:off x="5257800" y="2362200"/>
            <a:ext cx="304800" cy="381000"/>
          </a:xfrm>
          <a:prstGeom prst="line">
            <a:avLst/>
          </a:prstGeom>
          <a:noFill/>
          <a:ln w="38100" cap="sq">
            <a:solidFill>
              <a:schemeClr val="bg1"/>
            </a:solidFill>
            <a:miter lim="800000"/>
            <a:headEnd type="none" w="sm" len="sm"/>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165899" name="Line 11"/>
          <p:cNvSpPr>
            <a:spLocks noChangeShapeType="1"/>
          </p:cNvSpPr>
          <p:nvPr/>
        </p:nvSpPr>
        <p:spPr bwMode="auto">
          <a:xfrm flipH="1">
            <a:off x="3124200" y="3810000"/>
            <a:ext cx="457200" cy="228600"/>
          </a:xfrm>
          <a:prstGeom prst="line">
            <a:avLst/>
          </a:prstGeom>
          <a:noFill/>
          <a:ln w="38100" cap="sq">
            <a:solidFill>
              <a:schemeClr val="bg1"/>
            </a:solidFill>
            <a:miter lim="800000"/>
            <a:headEnd type="none" w="sm" len="sm"/>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165900" name="Line 12"/>
          <p:cNvSpPr>
            <a:spLocks noChangeShapeType="1"/>
          </p:cNvSpPr>
          <p:nvPr/>
        </p:nvSpPr>
        <p:spPr bwMode="auto">
          <a:xfrm flipH="1">
            <a:off x="4572000" y="4114800"/>
            <a:ext cx="0" cy="533400"/>
          </a:xfrm>
          <a:prstGeom prst="line">
            <a:avLst/>
          </a:prstGeom>
          <a:noFill/>
          <a:ln w="38100" cap="sq">
            <a:solidFill>
              <a:schemeClr val="bg1"/>
            </a:solidFill>
            <a:miter lim="800000"/>
            <a:headEnd type="none" w="sm" len="sm"/>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165901" name="Line 13"/>
          <p:cNvSpPr>
            <a:spLocks noChangeShapeType="1"/>
          </p:cNvSpPr>
          <p:nvPr/>
        </p:nvSpPr>
        <p:spPr bwMode="auto">
          <a:xfrm>
            <a:off x="5562600" y="3810000"/>
            <a:ext cx="457200" cy="304800"/>
          </a:xfrm>
          <a:prstGeom prst="line">
            <a:avLst/>
          </a:prstGeom>
          <a:noFill/>
          <a:ln w="38100" cap="sq">
            <a:solidFill>
              <a:schemeClr val="bg1"/>
            </a:solidFill>
            <a:miter lim="800000"/>
            <a:headEnd type="none" w="sm" len="sm"/>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 name="Slide Number Placeholder 1"/>
          <p:cNvSpPr>
            <a:spLocks noGrp="1"/>
          </p:cNvSpPr>
          <p:nvPr>
            <p:ph type="sldNum" sz="quarter" idx="12"/>
          </p:nvPr>
        </p:nvSpPr>
        <p:spPr/>
        <p:txBody>
          <a:bodyPr/>
          <a:lstStyle/>
          <a:p>
            <a:fld id="{5EA6D3E2-79FB-4615-85E3-01D4C6F13243}" type="slidenum">
              <a:rPr lang="en-US" smtClean="0"/>
              <a:t>11</a:t>
            </a:fld>
            <a:endParaRPr lang="en-US"/>
          </a:p>
        </p:txBody>
      </p:sp>
    </p:spTree>
    <p:extLst>
      <p:ext uri="{BB962C8B-B14F-4D97-AF65-F5344CB8AC3E}">
        <p14:creationId xmlns:p14="http://schemas.microsoft.com/office/powerpoint/2010/main" val="1400977151"/>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a:t>
            </a:r>
            <a:r>
              <a:rPr lang="en-US" dirty="0" err="1" smtClean="0"/>
              <a:t>Bilirubins</a:t>
            </a:r>
            <a:endParaRPr lang="en-US" dirty="0"/>
          </a:p>
        </p:txBody>
      </p:sp>
      <p:sp>
        <p:nvSpPr>
          <p:cNvPr id="3" name="Content Placeholder 2"/>
          <p:cNvSpPr>
            <a:spLocks noGrp="1"/>
          </p:cNvSpPr>
          <p:nvPr>
            <p:ph idx="1"/>
          </p:nvPr>
        </p:nvSpPr>
        <p:spPr/>
        <p:txBody>
          <a:bodyPr>
            <a:normAutofit/>
          </a:bodyPr>
          <a:lstStyle/>
          <a:p>
            <a:r>
              <a:rPr lang="en-US" dirty="0" smtClean="0"/>
              <a:t>Formed from senescent RBCs</a:t>
            </a:r>
          </a:p>
          <a:p>
            <a:pPr lvl="1"/>
            <a:r>
              <a:rPr lang="en-US" dirty="0" smtClean="0"/>
              <a:t>Hemoglobin in RBC broken down to biliverdin</a:t>
            </a:r>
          </a:p>
          <a:p>
            <a:pPr lvl="2"/>
            <a:r>
              <a:rPr lang="en-US" dirty="0" smtClean="0"/>
              <a:t>Hemoglobin broken down in spleen/bone</a:t>
            </a:r>
          </a:p>
          <a:p>
            <a:pPr lvl="1"/>
            <a:r>
              <a:rPr lang="en-US" dirty="0" smtClean="0"/>
              <a:t>Biliverdin converts to unconjugated bilirubin</a:t>
            </a:r>
          </a:p>
          <a:p>
            <a:pPr lvl="2"/>
            <a:r>
              <a:rPr lang="en-US" dirty="0" smtClean="0"/>
              <a:t>Unconjugated a/k/a free a/k/a indirect</a:t>
            </a:r>
          </a:p>
          <a:p>
            <a:r>
              <a:rPr lang="en-US" dirty="0" smtClean="0"/>
              <a:t>Unconjugated bilirubin passes through liver → converted to conjugated (direct) bilirubin</a:t>
            </a:r>
          </a:p>
          <a:p>
            <a:pPr lvl="1"/>
            <a:r>
              <a:rPr lang="en-US" dirty="0" smtClean="0"/>
              <a:t>Now is soluble in bile</a:t>
            </a:r>
          </a:p>
        </p:txBody>
      </p:sp>
      <p:sp>
        <p:nvSpPr>
          <p:cNvPr id="6" name="Footer Placeholder 5"/>
          <p:cNvSpPr>
            <a:spLocks noGrp="1"/>
          </p:cNvSpPr>
          <p:nvPr>
            <p:ph type="ftr" sz="quarter" idx="11"/>
          </p:nvPr>
        </p:nvSpPr>
        <p:spPr/>
        <p:txBody>
          <a:bodyPr/>
          <a:lstStyle/>
          <a:p>
            <a:r>
              <a:rPr lang="en-US" smtClean="0"/>
              <a:t>Lawrence Carey, PharmD - TUSP 2014</a:t>
            </a:r>
            <a:endParaRPr lang="en-US"/>
          </a:p>
        </p:txBody>
      </p:sp>
      <p:sp>
        <p:nvSpPr>
          <p:cNvPr id="4" name="Slide Number Placeholder 3"/>
          <p:cNvSpPr>
            <a:spLocks noGrp="1"/>
          </p:cNvSpPr>
          <p:nvPr>
            <p:ph type="sldNum" sz="quarter" idx="12"/>
          </p:nvPr>
        </p:nvSpPr>
        <p:spPr/>
        <p:txBody>
          <a:bodyPr/>
          <a:lstStyle/>
          <a:p>
            <a:fld id="{5EA6D3E2-79FB-4615-85E3-01D4C6F13243}" type="slidenum">
              <a:rPr lang="en-US" smtClean="0"/>
              <a:t>12</a:t>
            </a:fld>
            <a:endParaRPr lang="en-US"/>
          </a:p>
        </p:txBody>
      </p:sp>
    </p:spTree>
    <p:extLst>
      <p:ext uri="{BB962C8B-B14F-4D97-AF65-F5344CB8AC3E}">
        <p14:creationId xmlns:p14="http://schemas.microsoft.com/office/powerpoint/2010/main" val="3983363244"/>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a:t>
            </a:r>
            <a:r>
              <a:rPr lang="en-US" dirty="0" err="1" smtClean="0"/>
              <a:t>Bilirubins</a:t>
            </a:r>
            <a:endParaRPr lang="en-US" dirty="0"/>
          </a:p>
        </p:txBody>
      </p:sp>
      <p:sp>
        <p:nvSpPr>
          <p:cNvPr id="3" name="Content Placeholder 2"/>
          <p:cNvSpPr>
            <a:spLocks noGrp="1"/>
          </p:cNvSpPr>
          <p:nvPr>
            <p:ph idx="1"/>
          </p:nvPr>
        </p:nvSpPr>
        <p:spPr/>
        <p:txBody>
          <a:bodyPr/>
          <a:lstStyle/>
          <a:p>
            <a:r>
              <a:rPr lang="en-US" dirty="0" smtClean="0"/>
              <a:t>Once in bile:</a:t>
            </a:r>
          </a:p>
          <a:p>
            <a:pPr lvl="1"/>
            <a:r>
              <a:rPr lang="en-US" dirty="0" smtClean="0"/>
              <a:t>Bile ducts → small intestine → excreted in feces</a:t>
            </a:r>
          </a:p>
          <a:p>
            <a:pPr lvl="1"/>
            <a:r>
              <a:rPr lang="en-US" dirty="0" smtClean="0"/>
              <a:t>Can also reabsorb back to liver, or </a:t>
            </a:r>
          </a:p>
          <a:p>
            <a:pPr lvl="1"/>
            <a:r>
              <a:rPr lang="en-US" dirty="0" smtClean="0"/>
              <a:t>Can be reabsorbed from intestine to blood and kidney</a:t>
            </a:r>
          </a:p>
          <a:p>
            <a:pPr lvl="2"/>
            <a:r>
              <a:rPr lang="en-US" dirty="0" smtClean="0"/>
              <a:t>Then is excreted by kidneys in urine</a:t>
            </a:r>
          </a:p>
          <a:p>
            <a:endParaRPr lang="en-US" dirty="0"/>
          </a:p>
        </p:txBody>
      </p:sp>
      <p:sp>
        <p:nvSpPr>
          <p:cNvPr id="4" name="Footer Placeholder 3"/>
          <p:cNvSpPr>
            <a:spLocks noGrp="1"/>
          </p:cNvSpPr>
          <p:nvPr>
            <p:ph type="ftr" sz="quarter" idx="11"/>
          </p:nvPr>
        </p:nvSpPr>
        <p:spPr/>
        <p:txBody>
          <a:bodyPr/>
          <a:lstStyle/>
          <a:p>
            <a:r>
              <a:rPr lang="en-US" smtClean="0"/>
              <a:t>Lawrence Carey, PharmD - TUSP 2014</a:t>
            </a:r>
            <a:endParaRPr lang="en-US"/>
          </a:p>
        </p:txBody>
      </p:sp>
      <p:sp>
        <p:nvSpPr>
          <p:cNvPr id="5" name="Slide Number Placeholder 4"/>
          <p:cNvSpPr>
            <a:spLocks noGrp="1"/>
          </p:cNvSpPr>
          <p:nvPr>
            <p:ph type="sldNum" sz="quarter" idx="12"/>
          </p:nvPr>
        </p:nvSpPr>
        <p:spPr/>
        <p:txBody>
          <a:bodyPr/>
          <a:lstStyle/>
          <a:p>
            <a:fld id="{5EA6D3E2-79FB-4615-85E3-01D4C6F13243}" type="slidenum">
              <a:rPr lang="en-US" smtClean="0"/>
              <a:t>13</a:t>
            </a:fld>
            <a:endParaRPr lang="en-US"/>
          </a:p>
        </p:txBody>
      </p:sp>
    </p:spTree>
    <p:extLst>
      <p:ext uri="{BB962C8B-B14F-4D97-AF65-F5344CB8AC3E}">
        <p14:creationId xmlns:p14="http://schemas.microsoft.com/office/powerpoint/2010/main" val="2343907877"/>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The </a:t>
            </a:r>
            <a:r>
              <a:rPr lang="en-US" dirty="0" err="1" smtClean="0"/>
              <a:t>Bilirubins</a:t>
            </a:r>
            <a:r>
              <a:rPr lang="en-US" dirty="0" smtClean="0"/>
              <a:t>: Formation, </a:t>
            </a:r>
            <a:br>
              <a:rPr lang="en-US" dirty="0" smtClean="0"/>
            </a:br>
            <a:r>
              <a:rPr lang="en-US" dirty="0" smtClean="0"/>
              <a:t>Circulation, Elimination</a:t>
            </a:r>
            <a:endParaRPr lang="en-US" dirty="0"/>
          </a:p>
        </p:txBody>
      </p:sp>
      <p:sp>
        <p:nvSpPr>
          <p:cNvPr id="3" name="Content Placeholder 2"/>
          <p:cNvSpPr>
            <a:spLocks noGrp="1"/>
          </p:cNvSpPr>
          <p:nvPr>
            <p:ph idx="1"/>
          </p:nvPr>
        </p:nvSpPr>
        <p:spPr/>
        <p:txBody>
          <a:bodyPr/>
          <a:lstStyle/>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lgn="r">
              <a:buNone/>
            </a:pPr>
            <a:r>
              <a:rPr lang="en-US" sz="1600" dirty="0" err="1" smtClean="0"/>
              <a:t>Porth</a:t>
            </a:r>
            <a:r>
              <a:rPr lang="en-US" sz="1600" dirty="0" smtClean="0"/>
              <a:t> CM. In </a:t>
            </a:r>
            <a:r>
              <a:rPr lang="en-US" sz="1600" i="1" dirty="0" smtClean="0"/>
              <a:t>Essentials of Pathophysiology</a:t>
            </a:r>
            <a:r>
              <a:rPr lang="en-US" sz="1600" dirty="0" smtClean="0"/>
              <a:t>, 3</a:t>
            </a:r>
            <a:r>
              <a:rPr lang="en-US" sz="1600" baseline="30000" dirty="0" smtClean="0"/>
              <a:t>rd</a:t>
            </a:r>
            <a:r>
              <a:rPr lang="en-US" sz="1600" dirty="0" smtClean="0"/>
              <a:t> edition, 2011. </a:t>
            </a:r>
          </a:p>
          <a:p>
            <a:pPr marL="0" indent="0" algn="r">
              <a:buNone/>
            </a:pPr>
            <a:endParaRPr lang="en-US" sz="1600" dirty="0"/>
          </a:p>
        </p:txBody>
      </p:sp>
      <p:sp>
        <p:nvSpPr>
          <p:cNvPr id="6" name="Footer Placeholder 5"/>
          <p:cNvSpPr>
            <a:spLocks noGrp="1"/>
          </p:cNvSpPr>
          <p:nvPr>
            <p:ph type="ftr" sz="quarter" idx="11"/>
          </p:nvPr>
        </p:nvSpPr>
        <p:spPr/>
        <p:txBody>
          <a:bodyPr/>
          <a:lstStyle/>
          <a:p>
            <a:r>
              <a:rPr lang="en-US" smtClean="0"/>
              <a:t>Lawrence Carey, PharmD - TUSP 2014</a:t>
            </a:r>
            <a:endParaRPr lang="en-US"/>
          </a:p>
        </p:txBody>
      </p:sp>
      <p:pic>
        <p:nvPicPr>
          <p:cNvPr id="6147"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00400" y="1600201"/>
            <a:ext cx="2743199" cy="39080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Slide Number Placeholder 3"/>
          <p:cNvSpPr>
            <a:spLocks noGrp="1"/>
          </p:cNvSpPr>
          <p:nvPr>
            <p:ph type="sldNum" sz="quarter" idx="12"/>
          </p:nvPr>
        </p:nvSpPr>
        <p:spPr/>
        <p:txBody>
          <a:bodyPr/>
          <a:lstStyle/>
          <a:p>
            <a:fld id="{5EA6D3E2-79FB-4615-85E3-01D4C6F13243}" type="slidenum">
              <a:rPr lang="en-US" smtClean="0"/>
              <a:t>14</a:t>
            </a:fld>
            <a:endParaRPr lang="en-US"/>
          </a:p>
        </p:txBody>
      </p:sp>
    </p:spTree>
    <p:extLst>
      <p:ext uri="{BB962C8B-B14F-4D97-AF65-F5344CB8AC3E}">
        <p14:creationId xmlns:p14="http://schemas.microsoft.com/office/powerpoint/2010/main" val="914508270"/>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FF00"/>
                </a:solidFill>
              </a:rPr>
              <a:t>Metabolism</a:t>
            </a:r>
            <a:endParaRPr lang="en-US" dirty="0">
              <a:solidFill>
                <a:srgbClr val="FFFF00"/>
              </a:solidFill>
            </a:endParaRPr>
          </a:p>
        </p:txBody>
      </p:sp>
      <p:sp>
        <p:nvSpPr>
          <p:cNvPr id="3" name="Content Placeholder 2"/>
          <p:cNvSpPr>
            <a:spLocks noGrp="1"/>
          </p:cNvSpPr>
          <p:nvPr>
            <p:ph sz="half" idx="1"/>
          </p:nvPr>
        </p:nvSpPr>
        <p:spPr/>
        <p:txBody>
          <a:bodyPr/>
          <a:lstStyle/>
          <a:p>
            <a:r>
              <a:rPr lang="en-US" u="sng" dirty="0" smtClean="0"/>
              <a:t>Phase I Metabolism</a:t>
            </a:r>
          </a:p>
          <a:p>
            <a:pPr lvl="1"/>
            <a:r>
              <a:rPr lang="en-US" dirty="0" smtClean="0"/>
              <a:t>First phase of metabolism in the liver</a:t>
            </a:r>
          </a:p>
          <a:p>
            <a:pPr lvl="1"/>
            <a:r>
              <a:rPr lang="en-US" dirty="0" smtClean="0"/>
              <a:t>Utilizes CYP450 enzymes</a:t>
            </a:r>
          </a:p>
          <a:p>
            <a:pPr lvl="1"/>
            <a:r>
              <a:rPr lang="en-US" dirty="0" smtClean="0"/>
              <a:t>Oxidation, reduction, hydrolysis </a:t>
            </a:r>
          </a:p>
          <a:p>
            <a:pPr lvl="1"/>
            <a:r>
              <a:rPr lang="en-US" b="1" i="1" dirty="0" smtClean="0"/>
              <a:t>Significantly altered by cirrhosis/ESLD</a:t>
            </a:r>
          </a:p>
          <a:p>
            <a:endParaRPr lang="en-US" b="1" i="1" dirty="0"/>
          </a:p>
        </p:txBody>
      </p:sp>
      <p:sp>
        <p:nvSpPr>
          <p:cNvPr id="4" name="Content Placeholder 3"/>
          <p:cNvSpPr>
            <a:spLocks noGrp="1"/>
          </p:cNvSpPr>
          <p:nvPr>
            <p:ph sz="half" idx="2"/>
          </p:nvPr>
        </p:nvSpPr>
        <p:spPr/>
        <p:txBody>
          <a:bodyPr/>
          <a:lstStyle/>
          <a:p>
            <a:r>
              <a:rPr lang="en-US" u="sng" dirty="0" smtClean="0"/>
              <a:t>Phase II Metabolism</a:t>
            </a:r>
          </a:p>
          <a:p>
            <a:pPr lvl="1"/>
            <a:r>
              <a:rPr lang="en-US" dirty="0" smtClean="0"/>
              <a:t>Second phase of metabolism in the liver</a:t>
            </a:r>
          </a:p>
          <a:p>
            <a:pPr lvl="1"/>
            <a:r>
              <a:rPr lang="en-US" dirty="0" smtClean="0"/>
              <a:t>Conjugation</a:t>
            </a:r>
          </a:p>
          <a:p>
            <a:pPr lvl="2"/>
            <a:r>
              <a:rPr lang="en-US" dirty="0" err="1" smtClean="0"/>
              <a:t>Glucuronidation</a:t>
            </a:r>
            <a:endParaRPr lang="en-US" dirty="0" smtClean="0"/>
          </a:p>
          <a:p>
            <a:pPr lvl="2"/>
            <a:r>
              <a:rPr lang="en-US" dirty="0" err="1" smtClean="0"/>
              <a:t>Sulfation</a:t>
            </a:r>
            <a:endParaRPr lang="en-US" dirty="0" smtClean="0"/>
          </a:p>
          <a:p>
            <a:pPr lvl="1"/>
            <a:r>
              <a:rPr lang="en-US" dirty="0" smtClean="0"/>
              <a:t>Generally not significantly altered by cirrhosis/ESLD</a:t>
            </a:r>
          </a:p>
          <a:p>
            <a:endParaRPr lang="en-US" dirty="0"/>
          </a:p>
        </p:txBody>
      </p:sp>
      <p:sp>
        <p:nvSpPr>
          <p:cNvPr id="5" name="Footer Placeholder 4"/>
          <p:cNvSpPr>
            <a:spLocks noGrp="1"/>
          </p:cNvSpPr>
          <p:nvPr>
            <p:ph type="ftr" sz="quarter" idx="11"/>
          </p:nvPr>
        </p:nvSpPr>
        <p:spPr/>
        <p:txBody>
          <a:bodyPr/>
          <a:lstStyle/>
          <a:p>
            <a:r>
              <a:rPr lang="en-US" smtClean="0"/>
              <a:t>Lawrence Carey, PharmD - TUSP 2014</a:t>
            </a:r>
            <a:endParaRPr lang="en-US"/>
          </a:p>
        </p:txBody>
      </p:sp>
      <p:sp>
        <p:nvSpPr>
          <p:cNvPr id="6" name="Slide Number Placeholder 5"/>
          <p:cNvSpPr>
            <a:spLocks noGrp="1"/>
          </p:cNvSpPr>
          <p:nvPr>
            <p:ph type="sldNum" sz="quarter" idx="12"/>
          </p:nvPr>
        </p:nvSpPr>
        <p:spPr/>
        <p:txBody>
          <a:bodyPr/>
          <a:lstStyle/>
          <a:p>
            <a:fld id="{5EA6D3E2-79FB-4615-85E3-01D4C6F13243}" type="slidenum">
              <a:rPr lang="en-US" smtClean="0"/>
              <a:t>15</a:t>
            </a:fld>
            <a:endParaRPr lang="en-US"/>
          </a:p>
        </p:txBody>
      </p:sp>
    </p:spTree>
    <p:extLst>
      <p:ext uri="{BB962C8B-B14F-4D97-AF65-F5344CB8AC3E}">
        <p14:creationId xmlns:p14="http://schemas.microsoft.com/office/powerpoint/2010/main" val="421526453"/>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solidFill>
                  <a:srgbClr val="FFFF00"/>
                </a:solidFill>
              </a:rPr>
              <a:t>Synthesizing Functions</a:t>
            </a:r>
            <a:endParaRPr lang="en-US" dirty="0">
              <a:solidFill>
                <a:srgbClr val="FFFF00"/>
              </a:solidFill>
            </a:endParaRPr>
          </a:p>
        </p:txBody>
      </p:sp>
      <p:sp>
        <p:nvSpPr>
          <p:cNvPr id="9" name="Content Placeholder 8"/>
          <p:cNvSpPr>
            <a:spLocks noGrp="1"/>
          </p:cNvSpPr>
          <p:nvPr>
            <p:ph sz="half" idx="1"/>
          </p:nvPr>
        </p:nvSpPr>
        <p:spPr/>
        <p:txBody>
          <a:bodyPr>
            <a:normAutofit/>
          </a:bodyPr>
          <a:lstStyle/>
          <a:p>
            <a:r>
              <a:rPr lang="en-US" sz="2600" dirty="0" smtClean="0"/>
              <a:t>Synthesis/Excretion</a:t>
            </a:r>
          </a:p>
          <a:p>
            <a:pPr lvl="1"/>
            <a:r>
              <a:rPr lang="en-US" sz="2200" dirty="0" smtClean="0"/>
              <a:t>Glucose </a:t>
            </a:r>
          </a:p>
          <a:p>
            <a:pPr lvl="1"/>
            <a:r>
              <a:rPr lang="en-US" sz="2200" dirty="0" smtClean="0"/>
              <a:t>Cholesterol</a:t>
            </a:r>
          </a:p>
          <a:p>
            <a:pPr lvl="1"/>
            <a:r>
              <a:rPr lang="en-US" sz="2200" dirty="0" smtClean="0"/>
              <a:t>Transport/carrier proteins</a:t>
            </a:r>
          </a:p>
          <a:p>
            <a:pPr lvl="1"/>
            <a:r>
              <a:rPr lang="en-US" sz="2200" dirty="0" smtClean="0"/>
              <a:t>Ammonia </a:t>
            </a:r>
            <a:r>
              <a:rPr lang="en-US" sz="2200" dirty="0" smtClean="0">
                <a:sym typeface="Wingdings" pitchFamily="2" charset="2"/>
              </a:rPr>
              <a:t></a:t>
            </a:r>
            <a:r>
              <a:rPr lang="en-US" sz="2200" dirty="0" smtClean="0"/>
              <a:t> urea</a:t>
            </a:r>
          </a:p>
          <a:p>
            <a:pPr lvl="1"/>
            <a:r>
              <a:rPr lang="en-US" sz="2200" dirty="0" smtClean="0"/>
              <a:t>Albumin</a:t>
            </a:r>
          </a:p>
          <a:p>
            <a:pPr lvl="1"/>
            <a:r>
              <a:rPr lang="en-US" sz="2200" dirty="0" smtClean="0"/>
              <a:t>Clotting Factors</a:t>
            </a:r>
          </a:p>
          <a:p>
            <a:pPr lvl="1"/>
            <a:r>
              <a:rPr lang="en-US" sz="2200" dirty="0" smtClean="0"/>
              <a:t>Detoxification</a:t>
            </a:r>
          </a:p>
          <a:p>
            <a:endParaRPr lang="en-US" dirty="0"/>
          </a:p>
        </p:txBody>
      </p:sp>
      <p:sp>
        <p:nvSpPr>
          <p:cNvPr id="11" name="Content Placeholder 10"/>
          <p:cNvSpPr>
            <a:spLocks noGrp="1"/>
          </p:cNvSpPr>
          <p:nvPr>
            <p:ph sz="half" idx="2"/>
          </p:nvPr>
        </p:nvSpPr>
        <p:spPr/>
        <p:txBody>
          <a:bodyPr>
            <a:normAutofit/>
          </a:bodyPr>
          <a:lstStyle/>
          <a:p>
            <a:r>
              <a:rPr lang="en-US" sz="2600" dirty="0" smtClean="0"/>
              <a:t>Storage</a:t>
            </a:r>
          </a:p>
          <a:p>
            <a:pPr lvl="1"/>
            <a:r>
              <a:rPr lang="en-US" sz="2200" dirty="0" smtClean="0"/>
              <a:t>Glycogen</a:t>
            </a:r>
          </a:p>
          <a:p>
            <a:pPr lvl="1"/>
            <a:r>
              <a:rPr lang="en-US" sz="2200" dirty="0" smtClean="0"/>
              <a:t>Bilirubin/Bile</a:t>
            </a:r>
          </a:p>
          <a:p>
            <a:pPr lvl="1"/>
            <a:r>
              <a:rPr lang="en-US" sz="2200" dirty="0" smtClean="0"/>
              <a:t>Vitamins A, D, B</a:t>
            </a:r>
            <a:r>
              <a:rPr lang="en-US" sz="1400" dirty="0" smtClean="0"/>
              <a:t>12</a:t>
            </a:r>
          </a:p>
          <a:p>
            <a:pPr lvl="1"/>
            <a:r>
              <a:rPr lang="en-US" sz="2200" dirty="0" smtClean="0"/>
              <a:t>Folic acid</a:t>
            </a:r>
          </a:p>
          <a:p>
            <a:pPr lvl="1"/>
            <a:r>
              <a:rPr lang="en-US" sz="2200" dirty="0" smtClean="0"/>
              <a:t>Bacteria-fighting cells</a:t>
            </a:r>
          </a:p>
          <a:p>
            <a:r>
              <a:rPr lang="en-US" sz="2600" dirty="0" smtClean="0"/>
              <a:t>Utilization</a:t>
            </a:r>
          </a:p>
          <a:p>
            <a:pPr lvl="1"/>
            <a:r>
              <a:rPr lang="en-US" sz="2200" dirty="0" smtClean="0"/>
              <a:t>Protein metabolism</a:t>
            </a:r>
          </a:p>
          <a:p>
            <a:pPr lvl="1"/>
            <a:r>
              <a:rPr lang="en-US" sz="2200" dirty="0" smtClean="0"/>
              <a:t>Carbohydrate metabolism</a:t>
            </a:r>
          </a:p>
          <a:p>
            <a:pPr lvl="1"/>
            <a:r>
              <a:rPr lang="en-US" sz="2200" dirty="0" smtClean="0"/>
              <a:t>Lipid metabolism</a:t>
            </a:r>
          </a:p>
          <a:p>
            <a:endParaRPr lang="en-US" sz="2600" dirty="0" smtClean="0"/>
          </a:p>
        </p:txBody>
      </p:sp>
      <p:sp>
        <p:nvSpPr>
          <p:cNvPr id="5" name="Footer Placeholder 4"/>
          <p:cNvSpPr>
            <a:spLocks noGrp="1"/>
          </p:cNvSpPr>
          <p:nvPr>
            <p:ph type="ftr" sz="quarter" idx="11"/>
          </p:nvPr>
        </p:nvSpPr>
        <p:spPr/>
        <p:txBody>
          <a:bodyPr/>
          <a:lstStyle/>
          <a:p>
            <a:r>
              <a:rPr lang="en-US" smtClean="0"/>
              <a:t>Lawrence Carey, PharmD - TUSP 2014</a:t>
            </a:r>
            <a:endParaRPr lang="en-US"/>
          </a:p>
        </p:txBody>
      </p:sp>
      <p:sp>
        <p:nvSpPr>
          <p:cNvPr id="2" name="Slide Number Placeholder 1"/>
          <p:cNvSpPr>
            <a:spLocks noGrp="1"/>
          </p:cNvSpPr>
          <p:nvPr>
            <p:ph type="sldNum" sz="quarter" idx="12"/>
          </p:nvPr>
        </p:nvSpPr>
        <p:spPr/>
        <p:txBody>
          <a:bodyPr/>
          <a:lstStyle/>
          <a:p>
            <a:fld id="{5EA6D3E2-79FB-4615-85E3-01D4C6F13243}" type="slidenum">
              <a:rPr lang="en-US" smtClean="0"/>
              <a:t>16</a:t>
            </a:fld>
            <a:endParaRPr lang="en-US"/>
          </a:p>
        </p:txBody>
      </p:sp>
    </p:spTree>
    <p:extLst>
      <p:ext uri="{BB962C8B-B14F-4D97-AF65-F5344CB8AC3E}">
        <p14:creationId xmlns:p14="http://schemas.microsoft.com/office/powerpoint/2010/main" val="1302415026"/>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Summary: Functions of the Liver</a:t>
            </a:r>
            <a:endParaRPr lang="en-US" dirty="0"/>
          </a:p>
        </p:txBody>
      </p:sp>
      <p:sp>
        <p:nvSpPr>
          <p:cNvPr id="3" name="Content Placeholder 2"/>
          <p:cNvSpPr>
            <a:spLocks noGrp="1"/>
          </p:cNvSpPr>
          <p:nvPr>
            <p:ph idx="1"/>
          </p:nvPr>
        </p:nvSpPr>
        <p:spPr/>
        <p:txBody>
          <a:bodyPr>
            <a:normAutofit/>
          </a:bodyPr>
          <a:lstStyle/>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pPr marL="0" indent="0" algn="r">
              <a:buNone/>
            </a:pPr>
            <a:r>
              <a:rPr lang="en-US" sz="1700" dirty="0" err="1" smtClean="0"/>
              <a:t>Porth</a:t>
            </a:r>
            <a:r>
              <a:rPr lang="en-US" sz="1700" dirty="0" smtClean="0"/>
              <a:t> CM. In </a:t>
            </a:r>
            <a:r>
              <a:rPr lang="en-US" sz="1700" i="1" dirty="0" smtClean="0"/>
              <a:t>Essentials of Pathophysiology</a:t>
            </a:r>
            <a:r>
              <a:rPr lang="en-US" sz="1700" dirty="0" smtClean="0"/>
              <a:t>, 3</a:t>
            </a:r>
            <a:r>
              <a:rPr lang="en-US" sz="1700" baseline="30000" dirty="0" smtClean="0"/>
              <a:t>rd</a:t>
            </a:r>
            <a:r>
              <a:rPr lang="en-US" sz="1700" dirty="0" smtClean="0"/>
              <a:t> edition, 2011. </a:t>
            </a:r>
            <a:endParaRPr lang="en-US" sz="1700" dirty="0"/>
          </a:p>
        </p:txBody>
      </p:sp>
      <p:sp>
        <p:nvSpPr>
          <p:cNvPr id="6" name="Footer Placeholder 5"/>
          <p:cNvSpPr>
            <a:spLocks noGrp="1"/>
          </p:cNvSpPr>
          <p:nvPr>
            <p:ph type="ftr" sz="quarter" idx="11"/>
          </p:nvPr>
        </p:nvSpPr>
        <p:spPr/>
        <p:txBody>
          <a:bodyPr/>
          <a:lstStyle/>
          <a:p>
            <a:r>
              <a:rPr lang="en-US" smtClean="0"/>
              <a:t>Lawrence Carey, PharmD - TUSP 2014</a:t>
            </a:r>
            <a:endParaRPr lang="en-US"/>
          </a:p>
        </p:txBody>
      </p:sp>
      <p:pic>
        <p:nvPicPr>
          <p:cNvPr id="1024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48000" y="1362760"/>
            <a:ext cx="2743200" cy="42739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Slide Number Placeholder 3"/>
          <p:cNvSpPr>
            <a:spLocks noGrp="1"/>
          </p:cNvSpPr>
          <p:nvPr>
            <p:ph type="sldNum" sz="quarter" idx="12"/>
          </p:nvPr>
        </p:nvSpPr>
        <p:spPr/>
        <p:txBody>
          <a:bodyPr/>
          <a:lstStyle/>
          <a:p>
            <a:fld id="{5EA6D3E2-79FB-4615-85E3-01D4C6F13243}" type="slidenum">
              <a:rPr lang="en-US" smtClean="0"/>
              <a:t>17</a:t>
            </a:fld>
            <a:endParaRPr lang="en-US"/>
          </a:p>
        </p:txBody>
      </p:sp>
    </p:spTree>
    <p:extLst>
      <p:ext uri="{BB962C8B-B14F-4D97-AF65-F5344CB8AC3E}">
        <p14:creationId xmlns:p14="http://schemas.microsoft.com/office/powerpoint/2010/main" val="861028187"/>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ctrTitle"/>
          </p:nvPr>
        </p:nvSpPr>
        <p:spPr/>
        <p:txBody>
          <a:bodyPr/>
          <a:lstStyle/>
          <a:p>
            <a:r>
              <a:rPr lang="en-US" dirty="0" smtClean="0">
                <a:solidFill>
                  <a:srgbClr val="FFFF00"/>
                </a:solidFill>
              </a:rPr>
              <a:t>Cirrhosis, ESLD</a:t>
            </a:r>
            <a:endParaRPr lang="en-US" dirty="0">
              <a:solidFill>
                <a:srgbClr val="FFFF00"/>
              </a:solidFill>
            </a:endParaRPr>
          </a:p>
        </p:txBody>
      </p:sp>
      <p:sp>
        <p:nvSpPr>
          <p:cNvPr id="7" name="Subtitle 6"/>
          <p:cNvSpPr>
            <a:spLocks noGrp="1"/>
          </p:cNvSpPr>
          <p:nvPr>
            <p:ph type="subTitle" idx="1"/>
          </p:nvPr>
        </p:nvSpPr>
        <p:spPr/>
        <p:txBody>
          <a:bodyPr/>
          <a:lstStyle/>
          <a:p>
            <a:endParaRPr lang="en-US"/>
          </a:p>
        </p:txBody>
      </p:sp>
    </p:spTree>
    <p:extLst>
      <p:ext uri="{BB962C8B-B14F-4D97-AF65-F5344CB8AC3E}">
        <p14:creationId xmlns:p14="http://schemas.microsoft.com/office/powerpoint/2010/main" val="2065402591"/>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Important Terms</a:t>
            </a:r>
            <a:endParaRPr lang="en-US" dirty="0"/>
          </a:p>
        </p:txBody>
      </p:sp>
      <p:sp>
        <p:nvSpPr>
          <p:cNvPr id="3" name="Content Placeholder 2"/>
          <p:cNvSpPr>
            <a:spLocks noGrp="1"/>
          </p:cNvSpPr>
          <p:nvPr>
            <p:ph idx="1"/>
          </p:nvPr>
        </p:nvSpPr>
        <p:spPr/>
        <p:txBody>
          <a:bodyPr>
            <a:normAutofit fontScale="92500"/>
          </a:bodyPr>
          <a:lstStyle/>
          <a:p>
            <a:r>
              <a:rPr lang="en-US" dirty="0" smtClean="0"/>
              <a:t>Alcoholic liver disease (ALD)</a:t>
            </a:r>
          </a:p>
          <a:p>
            <a:pPr lvl="1"/>
            <a:r>
              <a:rPr lang="en-US" dirty="0" smtClean="0"/>
              <a:t>Spectrum from simple </a:t>
            </a:r>
            <a:r>
              <a:rPr lang="en-US" dirty="0" err="1" smtClean="0"/>
              <a:t>steatosis</a:t>
            </a:r>
            <a:r>
              <a:rPr lang="en-US" dirty="0" smtClean="0"/>
              <a:t> to cirrhosis</a:t>
            </a:r>
          </a:p>
          <a:p>
            <a:r>
              <a:rPr lang="en-US" dirty="0" err="1" smtClean="0"/>
              <a:t>Steatosis</a:t>
            </a:r>
            <a:endParaRPr lang="en-US" dirty="0" smtClean="0"/>
          </a:p>
          <a:p>
            <a:pPr lvl="1"/>
            <a:r>
              <a:rPr lang="en-US" dirty="0" smtClean="0"/>
              <a:t>Fatty deposits</a:t>
            </a:r>
          </a:p>
          <a:p>
            <a:pPr lvl="2"/>
            <a:r>
              <a:rPr lang="en-US" dirty="0" smtClean="0"/>
              <a:t>Not always a cirrhosis precursor except in nonalcoholic </a:t>
            </a:r>
            <a:r>
              <a:rPr lang="en-US" dirty="0" err="1" smtClean="0"/>
              <a:t>steatohepatitis</a:t>
            </a:r>
            <a:r>
              <a:rPr lang="en-US" dirty="0" smtClean="0"/>
              <a:t> (NASH) or ALD</a:t>
            </a:r>
          </a:p>
          <a:p>
            <a:r>
              <a:rPr lang="en-US" dirty="0" smtClean="0"/>
              <a:t>Cirrhosis</a:t>
            </a:r>
          </a:p>
          <a:p>
            <a:pPr lvl="1"/>
            <a:r>
              <a:rPr lang="en-US" dirty="0" smtClean="0"/>
              <a:t>Fibrotic changes</a:t>
            </a:r>
          </a:p>
          <a:p>
            <a:r>
              <a:rPr lang="en-US" dirty="0" smtClean="0"/>
              <a:t>End-stage liver disease →death unless transplant</a:t>
            </a:r>
          </a:p>
        </p:txBody>
      </p:sp>
      <p:sp>
        <p:nvSpPr>
          <p:cNvPr id="6" name="Footer Placeholder 5"/>
          <p:cNvSpPr>
            <a:spLocks noGrp="1"/>
          </p:cNvSpPr>
          <p:nvPr>
            <p:ph type="ftr" sz="quarter" idx="11"/>
          </p:nvPr>
        </p:nvSpPr>
        <p:spPr/>
        <p:txBody>
          <a:bodyPr/>
          <a:lstStyle/>
          <a:p>
            <a:r>
              <a:rPr lang="en-US" smtClean="0"/>
              <a:t>Lawrence Carey, PharmD - TUSP 2014</a:t>
            </a:r>
            <a:endParaRPr lang="en-US"/>
          </a:p>
        </p:txBody>
      </p:sp>
      <p:sp>
        <p:nvSpPr>
          <p:cNvPr id="4" name="Slide Number Placeholder 3"/>
          <p:cNvSpPr>
            <a:spLocks noGrp="1"/>
          </p:cNvSpPr>
          <p:nvPr>
            <p:ph type="sldNum" sz="quarter" idx="12"/>
          </p:nvPr>
        </p:nvSpPr>
        <p:spPr/>
        <p:txBody>
          <a:bodyPr/>
          <a:lstStyle/>
          <a:p>
            <a:fld id="{5EA6D3E2-79FB-4615-85E3-01D4C6F13243}" type="slidenum">
              <a:rPr lang="en-US" smtClean="0"/>
              <a:t>19</a:t>
            </a:fld>
            <a:endParaRPr lang="en-US"/>
          </a:p>
        </p:txBody>
      </p:sp>
    </p:spTree>
    <p:extLst>
      <p:ext uri="{BB962C8B-B14F-4D97-AF65-F5344CB8AC3E}">
        <p14:creationId xmlns:p14="http://schemas.microsoft.com/office/powerpoint/2010/main" val="2733171553"/>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p:txBody>
          <a:bodyPr/>
          <a:lstStyle/>
          <a:p>
            <a:pPr eaLnBrk="1" hangingPunct="1"/>
            <a:r>
              <a:rPr lang="en-US" smtClean="0"/>
              <a:t>Objectives</a:t>
            </a:r>
          </a:p>
        </p:txBody>
      </p:sp>
      <p:sp>
        <p:nvSpPr>
          <p:cNvPr id="3075" name="Content Placeholder 2"/>
          <p:cNvSpPr>
            <a:spLocks noGrp="1"/>
          </p:cNvSpPr>
          <p:nvPr>
            <p:ph idx="1"/>
          </p:nvPr>
        </p:nvSpPr>
        <p:spPr/>
        <p:txBody>
          <a:bodyPr/>
          <a:lstStyle/>
          <a:p>
            <a:pPr eaLnBrk="1" hangingPunct="1">
              <a:lnSpc>
                <a:spcPct val="90000"/>
              </a:lnSpc>
            </a:pPr>
            <a:r>
              <a:rPr lang="en-US" sz="3000" dirty="0" smtClean="0"/>
              <a:t>Describe the pathophysiological findings of cirrhosis and end stage liver disease</a:t>
            </a:r>
          </a:p>
          <a:p>
            <a:pPr eaLnBrk="1" hangingPunct="1">
              <a:lnSpc>
                <a:spcPct val="90000"/>
              </a:lnSpc>
            </a:pPr>
            <a:r>
              <a:rPr lang="en-US" sz="3000" dirty="0" smtClean="0"/>
              <a:t>List major complications of cirrhosis  </a:t>
            </a:r>
          </a:p>
          <a:p>
            <a:pPr eaLnBrk="1" hangingPunct="1">
              <a:lnSpc>
                <a:spcPct val="90000"/>
              </a:lnSpc>
            </a:pPr>
            <a:r>
              <a:rPr lang="en-US" sz="3000" dirty="0" smtClean="0"/>
              <a:t>Recommend pharmacological therapy for such complications </a:t>
            </a:r>
          </a:p>
          <a:p>
            <a:pPr eaLnBrk="1" hangingPunct="1">
              <a:lnSpc>
                <a:spcPct val="90000"/>
              </a:lnSpc>
            </a:pPr>
            <a:r>
              <a:rPr lang="en-US" sz="3000" dirty="0" smtClean="0"/>
              <a:t>Design an appropriate monitoring plan with regard to efficacy and toxicity of agents used to treat cirrhosis and its complications </a:t>
            </a:r>
          </a:p>
        </p:txBody>
      </p:sp>
      <p:sp>
        <p:nvSpPr>
          <p:cNvPr id="2" name="Footer Placeholder 1"/>
          <p:cNvSpPr>
            <a:spLocks noGrp="1"/>
          </p:cNvSpPr>
          <p:nvPr>
            <p:ph type="ftr" sz="quarter" idx="11"/>
          </p:nvPr>
        </p:nvSpPr>
        <p:spPr/>
        <p:txBody>
          <a:bodyPr/>
          <a:lstStyle/>
          <a:p>
            <a:r>
              <a:rPr lang="en-US" smtClean="0"/>
              <a:t>Lawrence Carey, PharmD - TUSP 2014</a:t>
            </a:r>
            <a:endParaRPr lang="en-US"/>
          </a:p>
        </p:txBody>
      </p:sp>
      <p:sp>
        <p:nvSpPr>
          <p:cNvPr id="3" name="Slide Number Placeholder 2"/>
          <p:cNvSpPr>
            <a:spLocks noGrp="1"/>
          </p:cNvSpPr>
          <p:nvPr>
            <p:ph type="sldNum" sz="quarter" idx="12"/>
          </p:nvPr>
        </p:nvSpPr>
        <p:spPr/>
        <p:txBody>
          <a:bodyPr/>
          <a:lstStyle/>
          <a:p>
            <a:fld id="{5EA6D3E2-79FB-4615-85E3-01D4C6F13243}" type="slidenum">
              <a:rPr lang="en-US" smtClean="0"/>
              <a:t>2</a:t>
            </a:fld>
            <a:endParaRPr lang="en-US"/>
          </a:p>
        </p:txBody>
      </p:sp>
    </p:spTree>
    <p:extLst>
      <p:ext uri="{BB962C8B-B14F-4D97-AF65-F5344CB8AC3E}">
        <p14:creationId xmlns:p14="http://schemas.microsoft.com/office/powerpoint/2010/main" val="820959361"/>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Cirrhosis</a:t>
            </a:r>
            <a:endParaRPr lang="en-US" dirty="0"/>
          </a:p>
        </p:txBody>
      </p:sp>
      <p:sp>
        <p:nvSpPr>
          <p:cNvPr id="3" name="Content Placeholder 2"/>
          <p:cNvSpPr>
            <a:spLocks noGrp="1"/>
          </p:cNvSpPr>
          <p:nvPr>
            <p:ph idx="1"/>
          </p:nvPr>
        </p:nvSpPr>
        <p:spPr/>
        <p:txBody>
          <a:bodyPr>
            <a:normAutofit lnSpcReduction="10000"/>
          </a:bodyPr>
          <a:lstStyle/>
          <a:p>
            <a:r>
              <a:rPr lang="en-US" dirty="0" smtClean="0"/>
              <a:t>12th leading cause of death in USA</a:t>
            </a:r>
          </a:p>
          <a:p>
            <a:r>
              <a:rPr lang="en-US" dirty="0" smtClean="0"/>
              <a:t>Accounts for &gt; 28,000 deaths and &gt; 350,000 hospital discharges per year</a:t>
            </a:r>
          </a:p>
          <a:p>
            <a:r>
              <a:rPr lang="en-US" dirty="0" smtClean="0"/>
              <a:t>Criteria for cirrhosis development:</a:t>
            </a:r>
          </a:p>
          <a:p>
            <a:pPr lvl="1"/>
            <a:r>
              <a:rPr lang="en-US" dirty="0" smtClean="0"/>
              <a:t>80 grams of ethanol daily for 10-20 years</a:t>
            </a:r>
          </a:p>
          <a:p>
            <a:pPr lvl="2"/>
            <a:r>
              <a:rPr lang="en-US" dirty="0" smtClean="0"/>
              <a:t>This equals one liter of wine, eight 12 ounce beers,               or eight ounces of hard liquor per day</a:t>
            </a:r>
          </a:p>
          <a:p>
            <a:pPr lvl="2"/>
            <a:r>
              <a:rPr lang="en-US" dirty="0" smtClean="0"/>
              <a:t>Contrast: alcoholism = 60-80 grams ethanol daily (about 6-8 drinks per day) over many years</a:t>
            </a:r>
          </a:p>
          <a:p>
            <a:pPr marL="914400" lvl="2" indent="0" algn="r">
              <a:buNone/>
            </a:pPr>
            <a:endParaRPr lang="en-US" sz="1600" dirty="0" smtClean="0"/>
          </a:p>
          <a:p>
            <a:pPr marL="914400" lvl="2" indent="0" algn="r">
              <a:buNone/>
            </a:pPr>
            <a:r>
              <a:rPr lang="en-US" sz="1600" dirty="0" err="1" smtClean="0"/>
              <a:t>Minino</a:t>
            </a:r>
            <a:r>
              <a:rPr lang="en-US" sz="1600" dirty="0" smtClean="0"/>
              <a:t>  AM et al. </a:t>
            </a:r>
            <a:r>
              <a:rPr lang="en-US" sz="1600" i="1" dirty="0" err="1" smtClean="0"/>
              <a:t>Natl</a:t>
            </a:r>
            <a:r>
              <a:rPr lang="en-US" sz="1600" i="1" dirty="0" smtClean="0"/>
              <a:t> Vital Stat Rep </a:t>
            </a:r>
            <a:r>
              <a:rPr lang="en-US" sz="1600" dirty="0" smtClean="0"/>
              <a:t>2006;54:1-7. </a:t>
            </a:r>
            <a:endParaRPr lang="en-US" sz="1600" dirty="0"/>
          </a:p>
        </p:txBody>
      </p:sp>
      <p:sp>
        <p:nvSpPr>
          <p:cNvPr id="6" name="Footer Placeholder 5"/>
          <p:cNvSpPr>
            <a:spLocks noGrp="1"/>
          </p:cNvSpPr>
          <p:nvPr>
            <p:ph type="ftr" sz="quarter" idx="11"/>
          </p:nvPr>
        </p:nvSpPr>
        <p:spPr/>
        <p:txBody>
          <a:bodyPr/>
          <a:lstStyle/>
          <a:p>
            <a:r>
              <a:rPr lang="en-US" smtClean="0"/>
              <a:t>Lawrence Carey, PharmD - TUSP 2014</a:t>
            </a:r>
            <a:endParaRPr lang="en-US"/>
          </a:p>
        </p:txBody>
      </p:sp>
      <p:sp>
        <p:nvSpPr>
          <p:cNvPr id="4" name="Slide Number Placeholder 3"/>
          <p:cNvSpPr>
            <a:spLocks noGrp="1"/>
          </p:cNvSpPr>
          <p:nvPr>
            <p:ph type="sldNum" sz="quarter" idx="12"/>
          </p:nvPr>
        </p:nvSpPr>
        <p:spPr/>
        <p:txBody>
          <a:bodyPr/>
          <a:lstStyle/>
          <a:p>
            <a:fld id="{5EA6D3E2-79FB-4615-85E3-01D4C6F13243}" type="slidenum">
              <a:rPr lang="en-US" smtClean="0"/>
              <a:t>20</a:t>
            </a:fld>
            <a:endParaRPr lang="en-US"/>
          </a:p>
        </p:txBody>
      </p:sp>
    </p:spTree>
    <p:extLst>
      <p:ext uri="{BB962C8B-B14F-4D97-AF65-F5344CB8AC3E}">
        <p14:creationId xmlns:p14="http://schemas.microsoft.com/office/powerpoint/2010/main" val="438502692"/>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Rectangle 2"/>
          <p:cNvSpPr>
            <a:spLocks noGrp="1" noChangeArrowheads="1"/>
          </p:cNvSpPr>
          <p:nvPr>
            <p:ph type="title"/>
          </p:nvPr>
        </p:nvSpPr>
        <p:spPr/>
        <p:txBody>
          <a:bodyPr/>
          <a:lstStyle/>
          <a:p>
            <a:r>
              <a:rPr lang="en-US" sz="4200" dirty="0" smtClean="0"/>
              <a:t>Etiology: Alcoholic Liver Disease</a:t>
            </a:r>
          </a:p>
        </p:txBody>
      </p:sp>
      <p:pic>
        <p:nvPicPr>
          <p:cNvPr id="171015" name="Picture 7" descr="loadBinary"/>
          <p:cNvPicPr>
            <a:picLocks noChangeAspect="1" noChangeArrowheads="1"/>
          </p:cNvPicPr>
          <p:nvPr/>
        </p:nvPicPr>
        <p:blipFill>
          <a:blip r:embed="rId3">
            <a:extLst>
              <a:ext uri="{28A0092B-C50C-407E-A947-70E740481C1C}">
                <a14:useLocalDpi xmlns:a14="http://schemas.microsoft.com/office/drawing/2010/main" val="0"/>
              </a:ext>
            </a:extLst>
          </a:blip>
          <a:srcRect r="25000" b="32062"/>
          <a:stretch>
            <a:fillRect/>
          </a:stretch>
        </p:blipFill>
        <p:spPr bwMode="auto">
          <a:xfrm>
            <a:off x="1295400" y="1295400"/>
            <a:ext cx="6553200" cy="1793875"/>
          </a:xfrm>
          <a:prstGeom prst="rect">
            <a:avLst/>
          </a:prstGeom>
          <a:noFill/>
          <a:ln w="19050">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171016" name="Text Box 8"/>
          <p:cNvSpPr txBox="1">
            <a:spLocks noChangeArrowheads="1"/>
          </p:cNvSpPr>
          <p:nvPr/>
        </p:nvSpPr>
        <p:spPr bwMode="auto">
          <a:xfrm>
            <a:off x="0" y="6511925"/>
            <a:ext cx="9144000" cy="422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lnSpc>
                <a:spcPct val="90000"/>
              </a:lnSpc>
              <a:spcBef>
                <a:spcPct val="50000"/>
              </a:spcBef>
            </a:pPr>
            <a:r>
              <a:rPr lang="en-US" sz="1200" dirty="0"/>
              <a:t>Murray RK, Bender DA, </a:t>
            </a:r>
            <a:r>
              <a:rPr lang="en-US" sz="1200" dirty="0" err="1"/>
              <a:t>Botham</a:t>
            </a:r>
            <a:r>
              <a:rPr lang="en-US" sz="1200" dirty="0"/>
              <a:t> KM, Kennelly PJ, </a:t>
            </a:r>
            <a:r>
              <a:rPr lang="en-US" sz="1200" dirty="0" err="1"/>
              <a:t>Rodwell</a:t>
            </a:r>
            <a:r>
              <a:rPr lang="en-US" sz="1200" dirty="0"/>
              <a:t> VW, Weil PA: </a:t>
            </a:r>
            <a:r>
              <a:rPr lang="en-US" sz="1200" i="1" dirty="0"/>
              <a:t>Harper’s Illustrated Biochemistry, 28</a:t>
            </a:r>
            <a:r>
              <a:rPr lang="en-US" sz="1200" i="1" baseline="30000" dirty="0"/>
              <a:t>th</a:t>
            </a:r>
            <a:r>
              <a:rPr lang="en-US" sz="1200" i="1" dirty="0"/>
              <a:t> Edition</a:t>
            </a:r>
            <a:r>
              <a:rPr lang="en-US" sz="1200" dirty="0"/>
              <a:t>: http://www.accessmedicine.com</a:t>
            </a:r>
          </a:p>
        </p:txBody>
      </p:sp>
      <p:sp>
        <p:nvSpPr>
          <p:cNvPr id="171018" name="AutoShape 10"/>
          <p:cNvSpPr>
            <a:spLocks noChangeArrowheads="1"/>
          </p:cNvSpPr>
          <p:nvPr/>
        </p:nvSpPr>
        <p:spPr bwMode="auto">
          <a:xfrm>
            <a:off x="3581400" y="2362200"/>
            <a:ext cx="2209800" cy="2438400"/>
          </a:xfrm>
          <a:prstGeom prst="downArrowCallout">
            <a:avLst>
              <a:gd name="adj1" fmla="val 0"/>
              <a:gd name="adj2" fmla="val 10921"/>
              <a:gd name="adj3" fmla="val 20547"/>
              <a:gd name="adj4" fmla="val 25435"/>
            </a:avLst>
          </a:prstGeom>
          <a:noFill/>
          <a:ln w="38100" cap="sq">
            <a:solidFill>
              <a:srgbClr val="FF000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1019" name="Text Box 11"/>
          <p:cNvSpPr txBox="1">
            <a:spLocks noChangeArrowheads="1"/>
          </p:cNvSpPr>
          <p:nvPr/>
        </p:nvSpPr>
        <p:spPr bwMode="auto">
          <a:xfrm>
            <a:off x="2971800" y="4772025"/>
            <a:ext cx="3429000"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sz="2400" dirty="0"/>
              <a:t>Inhibits oxidation of </a:t>
            </a:r>
            <a:r>
              <a:rPr lang="en-US" sz="2400" dirty="0" smtClean="0"/>
              <a:t>fatty </a:t>
            </a:r>
            <a:r>
              <a:rPr lang="en-US" sz="2400" dirty="0"/>
              <a:t>acids = </a:t>
            </a:r>
            <a:r>
              <a:rPr lang="en-US" sz="2400" dirty="0" smtClean="0"/>
              <a:t>increased </a:t>
            </a:r>
            <a:r>
              <a:rPr lang="en-US" sz="2400" dirty="0"/>
              <a:t>production of triglycerides</a:t>
            </a:r>
          </a:p>
        </p:txBody>
      </p:sp>
      <p:sp>
        <p:nvSpPr>
          <p:cNvPr id="171020" name="AutoShape 12"/>
          <p:cNvSpPr>
            <a:spLocks noChangeArrowheads="1"/>
          </p:cNvSpPr>
          <p:nvPr/>
        </p:nvSpPr>
        <p:spPr bwMode="auto">
          <a:xfrm>
            <a:off x="5867400" y="2667000"/>
            <a:ext cx="1676400" cy="838200"/>
          </a:xfrm>
          <a:prstGeom prst="downArrowCallout">
            <a:avLst>
              <a:gd name="adj1" fmla="val 0"/>
              <a:gd name="adj2" fmla="val 21843"/>
              <a:gd name="adj3" fmla="val 18620"/>
              <a:gd name="adj4" fmla="val 43181"/>
            </a:avLst>
          </a:prstGeom>
          <a:noFill/>
          <a:ln w="38100" cap="sq">
            <a:solidFill>
              <a:srgbClr val="FF0000"/>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71021" name="Text Box 13"/>
          <p:cNvSpPr txBox="1">
            <a:spLocks noChangeArrowheads="1"/>
          </p:cNvSpPr>
          <p:nvPr/>
        </p:nvSpPr>
        <p:spPr bwMode="auto">
          <a:xfrm>
            <a:off x="5562600" y="3429000"/>
            <a:ext cx="3429000" cy="1187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sz="2400"/>
              <a:t>Formation of reactive oxygen species which damage hepatocytes</a:t>
            </a:r>
          </a:p>
        </p:txBody>
      </p:sp>
      <p:sp>
        <p:nvSpPr>
          <p:cNvPr id="2" name="Footer Placeholder 1"/>
          <p:cNvSpPr>
            <a:spLocks noGrp="1"/>
          </p:cNvSpPr>
          <p:nvPr>
            <p:ph type="ftr" sz="quarter" idx="11"/>
          </p:nvPr>
        </p:nvSpPr>
        <p:spPr/>
        <p:txBody>
          <a:bodyPr/>
          <a:lstStyle/>
          <a:p>
            <a:r>
              <a:rPr lang="en-US" smtClean="0"/>
              <a:t>Lawrence Carey, PharmD - TUSP 2014</a:t>
            </a:r>
            <a:endParaRPr lang="en-US"/>
          </a:p>
        </p:txBody>
      </p:sp>
      <p:sp>
        <p:nvSpPr>
          <p:cNvPr id="3" name="Slide Number Placeholder 2"/>
          <p:cNvSpPr>
            <a:spLocks noGrp="1"/>
          </p:cNvSpPr>
          <p:nvPr>
            <p:ph type="sldNum" sz="quarter" idx="12"/>
          </p:nvPr>
        </p:nvSpPr>
        <p:spPr/>
        <p:txBody>
          <a:bodyPr/>
          <a:lstStyle/>
          <a:p>
            <a:fld id="{5EA6D3E2-79FB-4615-85E3-01D4C6F13243}" type="slidenum">
              <a:rPr lang="en-US" smtClean="0"/>
              <a:t>21</a:t>
            </a:fld>
            <a:endParaRPr lang="en-US"/>
          </a:p>
        </p:txBody>
      </p:sp>
    </p:spTree>
    <p:extLst>
      <p:ext uri="{BB962C8B-B14F-4D97-AF65-F5344CB8AC3E}">
        <p14:creationId xmlns:p14="http://schemas.microsoft.com/office/powerpoint/2010/main" val="266086962"/>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Does Alcohol Do Damage?</a:t>
            </a:r>
            <a:endParaRPr lang="en-US" dirty="0"/>
          </a:p>
        </p:txBody>
      </p:sp>
      <p:sp>
        <p:nvSpPr>
          <p:cNvPr id="3" name="Content Placeholder 2"/>
          <p:cNvSpPr>
            <a:spLocks noGrp="1"/>
          </p:cNvSpPr>
          <p:nvPr>
            <p:ph idx="1"/>
          </p:nvPr>
        </p:nvSpPr>
        <p:spPr/>
        <p:txBody>
          <a:bodyPr>
            <a:normAutofit/>
          </a:bodyPr>
          <a:lstStyle/>
          <a:p>
            <a:r>
              <a:rPr lang="en-US" dirty="0" smtClean="0"/>
              <a:t>When alcohol is converted into acetaldehyde, the synthesis of fatty acids is increased</a:t>
            </a:r>
          </a:p>
          <a:p>
            <a:r>
              <a:rPr lang="en-US" dirty="0" smtClean="0"/>
              <a:t>Hepatocyte can become completely engorged with </a:t>
            </a:r>
            <a:r>
              <a:rPr lang="en-US" dirty="0" err="1" smtClean="0"/>
              <a:t>microvesicular</a:t>
            </a:r>
            <a:r>
              <a:rPr lang="en-US" dirty="0" smtClean="0"/>
              <a:t> fat </a:t>
            </a:r>
          </a:p>
          <a:p>
            <a:pPr lvl="1"/>
            <a:r>
              <a:rPr lang="en-US" dirty="0" smtClean="0"/>
              <a:t>Results in alcoholic fatty liver </a:t>
            </a:r>
          </a:p>
          <a:p>
            <a:pPr lvl="2"/>
            <a:r>
              <a:rPr lang="en-US" dirty="0" smtClean="0"/>
              <a:t>Metabolically,  depletes NADPH in favor of NADP+ → </a:t>
            </a:r>
          </a:p>
          <a:p>
            <a:pPr lvl="2"/>
            <a:r>
              <a:rPr lang="en-US" dirty="0" smtClean="0"/>
              <a:t>Reduces hepatocytes' ability to respond to stress →</a:t>
            </a:r>
          </a:p>
          <a:p>
            <a:pPr lvl="2"/>
            <a:r>
              <a:rPr lang="en-US" dirty="0" smtClean="0"/>
              <a:t>Bypasses normal apoptosis →</a:t>
            </a:r>
          </a:p>
          <a:p>
            <a:pPr lvl="2"/>
            <a:r>
              <a:rPr lang="en-US" dirty="0" smtClean="0"/>
              <a:t>Increases rate of </a:t>
            </a:r>
            <a:r>
              <a:rPr lang="en-US" dirty="0" err="1" smtClean="0"/>
              <a:t>necrocytosis</a:t>
            </a:r>
            <a:r>
              <a:rPr lang="en-US" dirty="0" smtClean="0"/>
              <a:t>  </a:t>
            </a:r>
          </a:p>
          <a:p>
            <a:endParaRPr lang="en-US" dirty="0"/>
          </a:p>
        </p:txBody>
      </p:sp>
      <p:sp>
        <p:nvSpPr>
          <p:cNvPr id="4" name="Footer Placeholder 3"/>
          <p:cNvSpPr>
            <a:spLocks noGrp="1"/>
          </p:cNvSpPr>
          <p:nvPr>
            <p:ph type="ftr" sz="quarter" idx="11"/>
          </p:nvPr>
        </p:nvSpPr>
        <p:spPr/>
        <p:txBody>
          <a:bodyPr/>
          <a:lstStyle/>
          <a:p>
            <a:r>
              <a:rPr lang="en-US" smtClean="0"/>
              <a:t>Lawrence Carey, PharmD - TUSP 2014</a:t>
            </a:r>
            <a:endParaRPr lang="en-US"/>
          </a:p>
        </p:txBody>
      </p:sp>
      <p:sp>
        <p:nvSpPr>
          <p:cNvPr id="5" name="Slide Number Placeholder 4"/>
          <p:cNvSpPr>
            <a:spLocks noGrp="1"/>
          </p:cNvSpPr>
          <p:nvPr>
            <p:ph type="sldNum" sz="quarter" idx="12"/>
          </p:nvPr>
        </p:nvSpPr>
        <p:spPr/>
        <p:txBody>
          <a:bodyPr/>
          <a:lstStyle/>
          <a:p>
            <a:fld id="{5EA6D3E2-79FB-4615-85E3-01D4C6F13243}" type="slidenum">
              <a:rPr lang="en-US" smtClean="0"/>
              <a:t>22</a:t>
            </a:fld>
            <a:endParaRPr lang="en-US"/>
          </a:p>
        </p:txBody>
      </p:sp>
    </p:spTree>
    <p:extLst>
      <p:ext uri="{BB962C8B-B14F-4D97-AF65-F5344CB8AC3E}">
        <p14:creationId xmlns:p14="http://schemas.microsoft.com/office/powerpoint/2010/main" val="3128975957"/>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Definition of Cirrhosis</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Fibrosis of hepatic parenchyma resulting in </a:t>
            </a:r>
          </a:p>
          <a:p>
            <a:pPr lvl="1"/>
            <a:r>
              <a:rPr lang="en-US" dirty="0" smtClean="0"/>
              <a:t>Altered hepatic function</a:t>
            </a:r>
          </a:p>
          <a:p>
            <a:pPr lvl="1"/>
            <a:r>
              <a:rPr lang="en-US" dirty="0" smtClean="0"/>
              <a:t>Restricted venous outflow</a:t>
            </a:r>
          </a:p>
          <a:p>
            <a:pPr lvl="1"/>
            <a:r>
              <a:rPr lang="en-US" dirty="0" smtClean="0"/>
              <a:t>Portal hypertension</a:t>
            </a:r>
          </a:p>
          <a:p>
            <a:r>
              <a:rPr lang="en-US" dirty="0" smtClean="0"/>
              <a:t>Also results in </a:t>
            </a:r>
          </a:p>
          <a:p>
            <a:pPr lvl="1"/>
            <a:r>
              <a:rPr lang="en-US" dirty="0" smtClean="0"/>
              <a:t>An overall </a:t>
            </a:r>
            <a:r>
              <a:rPr lang="en-US" dirty="0" err="1" smtClean="0"/>
              <a:t>vasodilated</a:t>
            </a:r>
            <a:r>
              <a:rPr lang="en-US" dirty="0" smtClean="0"/>
              <a:t> state</a:t>
            </a:r>
          </a:p>
          <a:p>
            <a:pPr lvl="1"/>
            <a:r>
              <a:rPr lang="en-US" dirty="0" smtClean="0"/>
              <a:t>Activation of RAA</a:t>
            </a:r>
          </a:p>
          <a:p>
            <a:pPr lvl="1"/>
            <a:r>
              <a:rPr lang="en-US" dirty="0" smtClean="0"/>
              <a:t>Altered hepatic synthetic function</a:t>
            </a:r>
          </a:p>
          <a:p>
            <a:pPr lvl="1"/>
            <a:r>
              <a:rPr lang="en-US" dirty="0" smtClean="0"/>
              <a:t>Development of complications (i.e., ascites)</a:t>
            </a:r>
            <a:endParaRPr lang="en-US" sz="1600" dirty="0" smtClean="0"/>
          </a:p>
          <a:p>
            <a:pPr marL="457200" lvl="1" indent="0" algn="r">
              <a:buNone/>
            </a:pPr>
            <a:r>
              <a:rPr lang="en-US" sz="1600" dirty="0" err="1" smtClean="0"/>
              <a:t>Tasner</a:t>
            </a:r>
            <a:r>
              <a:rPr lang="en-US" sz="1600" dirty="0" smtClean="0"/>
              <a:t> YO, Hebert MF. In </a:t>
            </a:r>
            <a:r>
              <a:rPr lang="en-US" sz="1600" i="1" dirty="0" smtClean="0"/>
              <a:t>Applied Therapeutics</a:t>
            </a:r>
            <a:r>
              <a:rPr lang="en-US" sz="1600" dirty="0" smtClean="0"/>
              <a:t>, 10</a:t>
            </a:r>
            <a:r>
              <a:rPr lang="en-US" sz="1600" baseline="30000" dirty="0" smtClean="0"/>
              <a:t>th</a:t>
            </a:r>
            <a:r>
              <a:rPr lang="en-US" sz="1600" dirty="0" smtClean="0"/>
              <a:t> edition, 2013.</a:t>
            </a:r>
            <a:endParaRPr lang="en-US" sz="1600" dirty="0"/>
          </a:p>
        </p:txBody>
      </p:sp>
      <p:sp>
        <p:nvSpPr>
          <p:cNvPr id="6" name="Footer Placeholder 5"/>
          <p:cNvSpPr>
            <a:spLocks noGrp="1"/>
          </p:cNvSpPr>
          <p:nvPr>
            <p:ph type="ftr" sz="quarter" idx="11"/>
          </p:nvPr>
        </p:nvSpPr>
        <p:spPr/>
        <p:txBody>
          <a:bodyPr/>
          <a:lstStyle/>
          <a:p>
            <a:r>
              <a:rPr lang="en-US" smtClean="0"/>
              <a:t>Lawrence Carey, PharmD - TUSP 2014</a:t>
            </a:r>
            <a:endParaRPr lang="en-US"/>
          </a:p>
        </p:txBody>
      </p:sp>
      <p:sp>
        <p:nvSpPr>
          <p:cNvPr id="4" name="Slide Number Placeholder 3"/>
          <p:cNvSpPr>
            <a:spLocks noGrp="1"/>
          </p:cNvSpPr>
          <p:nvPr>
            <p:ph type="sldNum" sz="quarter" idx="12"/>
          </p:nvPr>
        </p:nvSpPr>
        <p:spPr/>
        <p:txBody>
          <a:bodyPr/>
          <a:lstStyle/>
          <a:p>
            <a:fld id="{5EA6D3E2-79FB-4615-85E3-01D4C6F13243}" type="slidenum">
              <a:rPr lang="en-US" smtClean="0"/>
              <a:t>23</a:t>
            </a:fld>
            <a:endParaRPr lang="en-US"/>
          </a:p>
        </p:txBody>
      </p:sp>
    </p:spTree>
    <p:extLst>
      <p:ext uri="{BB962C8B-B14F-4D97-AF65-F5344CB8AC3E}">
        <p14:creationId xmlns:p14="http://schemas.microsoft.com/office/powerpoint/2010/main" val="765615623"/>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FF00"/>
                </a:solidFill>
              </a:rPr>
              <a:t>Epidemiology of Cirrhosis</a:t>
            </a:r>
            <a:endParaRPr lang="en-US" dirty="0">
              <a:solidFill>
                <a:srgbClr val="FFFF00"/>
              </a:solidFill>
            </a:endParaRPr>
          </a:p>
        </p:txBody>
      </p:sp>
      <p:sp>
        <p:nvSpPr>
          <p:cNvPr id="3" name="Content Placeholder 2"/>
          <p:cNvSpPr>
            <a:spLocks noGrp="1"/>
          </p:cNvSpPr>
          <p:nvPr>
            <p:ph sz="half" idx="1"/>
          </p:nvPr>
        </p:nvSpPr>
        <p:spPr/>
        <p:txBody>
          <a:bodyPr>
            <a:normAutofit fontScale="92500" lnSpcReduction="10000"/>
          </a:bodyPr>
          <a:lstStyle/>
          <a:p>
            <a:endParaRPr lang="en-US" dirty="0" smtClean="0"/>
          </a:p>
          <a:p>
            <a:endParaRPr lang="en-US" dirty="0"/>
          </a:p>
          <a:p>
            <a:pPr marL="0" indent="0">
              <a:buNone/>
            </a:pPr>
            <a:endParaRPr lang="en-US" dirty="0" smtClean="0"/>
          </a:p>
          <a:p>
            <a:endParaRPr lang="en-US" dirty="0"/>
          </a:p>
          <a:p>
            <a:endParaRPr lang="en-US" dirty="0" smtClean="0"/>
          </a:p>
          <a:p>
            <a:endParaRPr lang="en-US" dirty="0"/>
          </a:p>
          <a:p>
            <a:endParaRPr lang="en-US" dirty="0" smtClean="0"/>
          </a:p>
          <a:p>
            <a:pPr marL="0" indent="0">
              <a:buNone/>
            </a:pPr>
            <a:endParaRPr lang="en-US" sz="1600" dirty="0" smtClean="0"/>
          </a:p>
          <a:p>
            <a:pPr marL="0" indent="0">
              <a:buNone/>
            </a:pPr>
            <a:endParaRPr lang="en-US" sz="1600" dirty="0"/>
          </a:p>
          <a:p>
            <a:pPr marL="0" indent="0">
              <a:buNone/>
            </a:pPr>
            <a:endParaRPr lang="en-US" sz="1600" dirty="0" smtClean="0"/>
          </a:p>
          <a:p>
            <a:pPr marL="0" indent="0">
              <a:buNone/>
            </a:pPr>
            <a:endParaRPr lang="en-US" sz="1600" dirty="0"/>
          </a:p>
          <a:p>
            <a:pPr marL="0" indent="0">
              <a:buNone/>
            </a:pPr>
            <a:r>
              <a:rPr lang="en-US" sz="1600" dirty="0" err="1" smtClean="0"/>
              <a:t>Sease</a:t>
            </a:r>
            <a:r>
              <a:rPr lang="en-US" sz="1600" dirty="0" smtClean="0"/>
              <a:t> JM. In </a:t>
            </a:r>
            <a:r>
              <a:rPr lang="en-US" sz="1600" i="1" dirty="0" smtClean="0"/>
              <a:t>Pharmacotherapy</a:t>
            </a:r>
            <a:r>
              <a:rPr lang="en-US" sz="1600" dirty="0" smtClean="0"/>
              <a:t>, 8</a:t>
            </a:r>
            <a:r>
              <a:rPr lang="en-US" sz="1600" baseline="30000" dirty="0" smtClean="0"/>
              <a:t>th</a:t>
            </a:r>
            <a:r>
              <a:rPr lang="en-US" sz="1600" dirty="0" smtClean="0"/>
              <a:t> edition, 2011</a:t>
            </a:r>
            <a:r>
              <a:rPr lang="en-US" sz="1600" i="1" dirty="0" smtClean="0"/>
              <a:t>.</a:t>
            </a:r>
            <a:endParaRPr lang="en-US" sz="1600" i="1" dirty="0"/>
          </a:p>
        </p:txBody>
      </p:sp>
      <p:sp>
        <p:nvSpPr>
          <p:cNvPr id="5" name="Content Placeholder 4"/>
          <p:cNvSpPr>
            <a:spLocks noGrp="1"/>
          </p:cNvSpPr>
          <p:nvPr>
            <p:ph sz="half" idx="2"/>
          </p:nvPr>
        </p:nvSpPr>
        <p:spPr/>
        <p:txBody>
          <a:bodyPr>
            <a:normAutofit fontScale="92500" lnSpcReduction="10000"/>
          </a:bodyPr>
          <a:lstStyle/>
          <a:p>
            <a:r>
              <a:rPr lang="en-US" dirty="0" smtClean="0"/>
              <a:t>Other drugs implicated:</a:t>
            </a:r>
          </a:p>
          <a:p>
            <a:pPr lvl="1"/>
            <a:r>
              <a:rPr lang="en-US" dirty="0" smtClean="0"/>
              <a:t>Acetaminophen (most common cause of drug-induced liver failure)</a:t>
            </a:r>
          </a:p>
          <a:p>
            <a:pPr lvl="1"/>
            <a:r>
              <a:rPr lang="en-US" dirty="0" smtClean="0"/>
              <a:t>Niacin</a:t>
            </a:r>
          </a:p>
          <a:p>
            <a:pPr lvl="1"/>
            <a:r>
              <a:rPr lang="en-US" dirty="0" smtClean="0"/>
              <a:t>Kava-kava</a:t>
            </a:r>
          </a:p>
          <a:p>
            <a:r>
              <a:rPr lang="en-US" dirty="0" smtClean="0"/>
              <a:t>Drugs: the leading cause of </a:t>
            </a:r>
            <a:r>
              <a:rPr lang="en-US" b="1" i="1" dirty="0" smtClean="0"/>
              <a:t>acute</a:t>
            </a:r>
            <a:r>
              <a:rPr lang="en-US" dirty="0" smtClean="0"/>
              <a:t> liver failure in patients referred for liver transplant</a:t>
            </a:r>
          </a:p>
          <a:p>
            <a:pPr marL="0" indent="0">
              <a:buNone/>
            </a:pPr>
            <a:endParaRPr lang="en-US" sz="1600" dirty="0" smtClean="0"/>
          </a:p>
          <a:p>
            <a:pPr marL="0" indent="0" algn="r">
              <a:buNone/>
            </a:pPr>
            <a:endParaRPr lang="en-US" sz="1600" dirty="0"/>
          </a:p>
          <a:p>
            <a:pPr marL="0" indent="0" algn="r">
              <a:buNone/>
            </a:pPr>
            <a:r>
              <a:rPr lang="en-US" sz="1600" dirty="0" smtClean="0"/>
              <a:t>Navarro VJ. </a:t>
            </a:r>
            <a:r>
              <a:rPr lang="en-US" sz="1600" i="1" dirty="0" smtClean="0"/>
              <a:t>NEJM</a:t>
            </a:r>
            <a:r>
              <a:rPr lang="en-US" sz="1600" dirty="0" smtClean="0"/>
              <a:t> 2006;354(7):731-39. </a:t>
            </a:r>
            <a:endParaRPr lang="en-US" sz="1600" dirty="0"/>
          </a:p>
        </p:txBody>
      </p:sp>
      <p:sp>
        <p:nvSpPr>
          <p:cNvPr id="7" name="Footer Placeholder 6"/>
          <p:cNvSpPr>
            <a:spLocks noGrp="1"/>
          </p:cNvSpPr>
          <p:nvPr>
            <p:ph type="ftr" sz="quarter" idx="11"/>
          </p:nvPr>
        </p:nvSpPr>
        <p:spPr/>
        <p:txBody>
          <a:bodyPr/>
          <a:lstStyle/>
          <a:p>
            <a:r>
              <a:rPr lang="en-US" smtClean="0"/>
              <a:t>Lawrence Carey, PharmD - TUSP 2014</a:t>
            </a:r>
            <a:endParaRPr lang="en-US"/>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2746" y="1828800"/>
            <a:ext cx="3993910" cy="312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Slide Number Placeholder 3"/>
          <p:cNvSpPr>
            <a:spLocks noGrp="1"/>
          </p:cNvSpPr>
          <p:nvPr>
            <p:ph type="sldNum" sz="quarter" idx="12"/>
          </p:nvPr>
        </p:nvSpPr>
        <p:spPr/>
        <p:txBody>
          <a:bodyPr/>
          <a:lstStyle/>
          <a:p>
            <a:fld id="{5EA6D3E2-79FB-4615-85E3-01D4C6F13243}" type="slidenum">
              <a:rPr lang="en-US" smtClean="0"/>
              <a:t>24</a:t>
            </a:fld>
            <a:endParaRPr lang="en-US"/>
          </a:p>
        </p:txBody>
      </p:sp>
    </p:spTree>
    <p:extLst>
      <p:ext uri="{BB962C8B-B14F-4D97-AF65-F5344CB8AC3E}">
        <p14:creationId xmlns:p14="http://schemas.microsoft.com/office/powerpoint/2010/main" val="4134341012"/>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normAutofit/>
          </a:bodyPr>
          <a:lstStyle/>
          <a:p>
            <a:r>
              <a:rPr lang="en-US" dirty="0" smtClean="0"/>
              <a:t>Cirrhosis: Pathophysiology</a:t>
            </a:r>
            <a:endParaRPr lang="en-US" dirty="0"/>
          </a:p>
        </p:txBody>
      </p:sp>
      <p:sp>
        <p:nvSpPr>
          <p:cNvPr id="7" name="Content Placeholder 6"/>
          <p:cNvSpPr>
            <a:spLocks noGrp="1"/>
          </p:cNvSpPr>
          <p:nvPr>
            <p:ph idx="1"/>
          </p:nvPr>
        </p:nvSpPr>
        <p:spPr/>
        <p:txBody>
          <a:bodyPr>
            <a:normAutofit lnSpcReduction="10000"/>
          </a:bodyPr>
          <a:lstStyle/>
          <a:p>
            <a:r>
              <a:rPr lang="en-US" dirty="0" smtClean="0"/>
              <a:t>Fibrotic tissue is a result of hepatocyte death</a:t>
            </a:r>
          </a:p>
          <a:p>
            <a:pPr lvl="1"/>
            <a:r>
              <a:rPr lang="en-US" dirty="0" smtClean="0"/>
              <a:t>This tissue is non-functional</a:t>
            </a:r>
          </a:p>
          <a:p>
            <a:r>
              <a:rPr lang="en-US" dirty="0" smtClean="0"/>
              <a:t>Blood cannot flow through fibrotic areas</a:t>
            </a:r>
          </a:p>
          <a:p>
            <a:pPr lvl="1"/>
            <a:r>
              <a:rPr lang="en-US" dirty="0" smtClean="0"/>
              <a:t>Not detoxified</a:t>
            </a:r>
          </a:p>
          <a:p>
            <a:pPr lvl="1"/>
            <a:r>
              <a:rPr lang="en-US" dirty="0" smtClean="0"/>
              <a:t>Backs up, shunted around the liver</a:t>
            </a:r>
          </a:p>
          <a:p>
            <a:r>
              <a:rPr lang="en-US" dirty="0" smtClean="0"/>
              <a:t>Results</a:t>
            </a:r>
          </a:p>
          <a:p>
            <a:pPr lvl="1"/>
            <a:r>
              <a:rPr lang="en-US" dirty="0" smtClean="0"/>
              <a:t>Increase liver and portal vein pressures</a:t>
            </a:r>
          </a:p>
          <a:p>
            <a:pPr lvl="1"/>
            <a:r>
              <a:rPr lang="en-US" dirty="0" smtClean="0"/>
              <a:t>Decreased metabolic activity</a:t>
            </a:r>
          </a:p>
          <a:p>
            <a:pPr lvl="1"/>
            <a:r>
              <a:rPr lang="en-US" dirty="0" smtClean="0"/>
              <a:t>Decreased synthetic function</a:t>
            </a:r>
            <a:endParaRPr lang="en-US" dirty="0"/>
          </a:p>
        </p:txBody>
      </p:sp>
      <p:sp>
        <p:nvSpPr>
          <p:cNvPr id="3" name="Footer Placeholder 2"/>
          <p:cNvSpPr>
            <a:spLocks noGrp="1"/>
          </p:cNvSpPr>
          <p:nvPr>
            <p:ph type="ftr" sz="quarter" idx="11"/>
          </p:nvPr>
        </p:nvSpPr>
        <p:spPr/>
        <p:txBody>
          <a:bodyPr/>
          <a:lstStyle/>
          <a:p>
            <a:r>
              <a:rPr lang="en-US" smtClean="0"/>
              <a:t>Lawrence Carey, PharmD - TUSP 2014</a:t>
            </a:r>
            <a:endParaRPr lang="en-US"/>
          </a:p>
        </p:txBody>
      </p:sp>
      <p:sp>
        <p:nvSpPr>
          <p:cNvPr id="2" name="Slide Number Placeholder 1"/>
          <p:cNvSpPr>
            <a:spLocks noGrp="1"/>
          </p:cNvSpPr>
          <p:nvPr>
            <p:ph type="sldNum" sz="quarter" idx="12"/>
          </p:nvPr>
        </p:nvSpPr>
        <p:spPr/>
        <p:txBody>
          <a:bodyPr/>
          <a:lstStyle/>
          <a:p>
            <a:fld id="{5EA6D3E2-79FB-4615-85E3-01D4C6F13243}" type="slidenum">
              <a:rPr lang="en-US" smtClean="0"/>
              <a:t>25</a:t>
            </a:fld>
            <a:endParaRPr lang="en-US"/>
          </a:p>
        </p:txBody>
      </p:sp>
    </p:spTree>
    <p:extLst>
      <p:ext uri="{BB962C8B-B14F-4D97-AF65-F5344CB8AC3E}">
        <p14:creationId xmlns:p14="http://schemas.microsoft.com/office/powerpoint/2010/main" val="770727015"/>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Patho</a:t>
            </a:r>
            <a:r>
              <a:rPr lang="en-US" dirty="0" smtClean="0"/>
              <a:t> Bottom Line, Part 1…</a:t>
            </a:r>
            <a:endParaRPr lang="en-US" dirty="0"/>
          </a:p>
        </p:txBody>
      </p:sp>
      <p:sp>
        <p:nvSpPr>
          <p:cNvPr id="3" name="Content Placeholder 2"/>
          <p:cNvSpPr>
            <a:spLocks noGrp="1"/>
          </p:cNvSpPr>
          <p:nvPr>
            <p:ph idx="1"/>
          </p:nvPr>
        </p:nvSpPr>
        <p:spPr/>
        <p:txBody>
          <a:bodyPr/>
          <a:lstStyle/>
          <a:p>
            <a:pPr marL="0" indent="0" algn="ctr">
              <a:buNone/>
            </a:pPr>
            <a:r>
              <a:rPr lang="en-US" dirty="0" smtClean="0"/>
              <a:t>Normal liver tissue plus hepatotoxins →</a:t>
            </a:r>
          </a:p>
          <a:p>
            <a:pPr marL="0" indent="0" algn="ctr">
              <a:buNone/>
            </a:pPr>
            <a:r>
              <a:rPr lang="en-US" dirty="0" smtClean="0"/>
              <a:t>Inflammation, abnormal collagen secretion</a:t>
            </a:r>
            <a:r>
              <a:rPr lang="en-US" dirty="0"/>
              <a:t> </a:t>
            </a:r>
            <a:r>
              <a:rPr lang="en-US" dirty="0" smtClean="0"/>
              <a:t>→</a:t>
            </a:r>
          </a:p>
          <a:p>
            <a:pPr marL="0" indent="0" algn="ctr">
              <a:buNone/>
            </a:pPr>
            <a:r>
              <a:rPr lang="en-US" dirty="0" smtClean="0"/>
              <a:t>Fibrosis (protein buildup) in attempt to heal</a:t>
            </a:r>
            <a:r>
              <a:rPr lang="en-US" dirty="0"/>
              <a:t> </a:t>
            </a:r>
            <a:r>
              <a:rPr lang="en-US" dirty="0" smtClean="0"/>
              <a:t>→</a:t>
            </a:r>
          </a:p>
          <a:p>
            <a:pPr marL="0" indent="0" algn="ctr">
              <a:buNone/>
            </a:pPr>
            <a:r>
              <a:rPr lang="en-US" dirty="0" smtClean="0"/>
              <a:t>Collagen builds up</a:t>
            </a:r>
            <a:r>
              <a:rPr lang="en-US" dirty="0"/>
              <a:t> </a:t>
            </a:r>
            <a:r>
              <a:rPr lang="en-US" dirty="0" smtClean="0"/>
              <a:t>→</a:t>
            </a:r>
          </a:p>
          <a:p>
            <a:pPr marL="0" indent="0" algn="ctr">
              <a:buNone/>
            </a:pPr>
            <a:r>
              <a:rPr lang="en-US" dirty="0" smtClean="0"/>
              <a:t>Bridging cirrhosis</a:t>
            </a:r>
            <a:r>
              <a:rPr lang="en-US" dirty="0"/>
              <a:t> </a:t>
            </a:r>
            <a:r>
              <a:rPr lang="en-US" dirty="0" smtClean="0"/>
              <a:t>→</a:t>
            </a:r>
          </a:p>
          <a:p>
            <a:pPr marL="0" indent="0" algn="ctr">
              <a:buNone/>
            </a:pPr>
            <a:r>
              <a:rPr lang="en-US" dirty="0" smtClean="0"/>
              <a:t>Frank hepatic cirrhosis</a:t>
            </a:r>
            <a:r>
              <a:rPr lang="en-US" dirty="0"/>
              <a:t> → </a:t>
            </a:r>
            <a:endParaRPr lang="en-US" dirty="0" smtClean="0"/>
          </a:p>
          <a:p>
            <a:pPr marL="0" indent="0" algn="ctr">
              <a:buNone/>
            </a:pPr>
            <a:r>
              <a:rPr lang="en-US" dirty="0" smtClean="0"/>
              <a:t>Chronic liver disease</a:t>
            </a:r>
            <a:endParaRPr lang="en-US" dirty="0"/>
          </a:p>
        </p:txBody>
      </p:sp>
      <p:sp>
        <p:nvSpPr>
          <p:cNvPr id="6" name="Footer Placeholder 5"/>
          <p:cNvSpPr>
            <a:spLocks noGrp="1"/>
          </p:cNvSpPr>
          <p:nvPr>
            <p:ph type="ftr" sz="quarter" idx="11"/>
          </p:nvPr>
        </p:nvSpPr>
        <p:spPr/>
        <p:txBody>
          <a:bodyPr/>
          <a:lstStyle/>
          <a:p>
            <a:r>
              <a:rPr lang="en-US" smtClean="0"/>
              <a:t>Lawrence Carey, PharmD - TUSP 2014</a:t>
            </a:r>
            <a:endParaRPr lang="en-US"/>
          </a:p>
        </p:txBody>
      </p:sp>
      <p:sp>
        <p:nvSpPr>
          <p:cNvPr id="4" name="Slide Number Placeholder 3"/>
          <p:cNvSpPr>
            <a:spLocks noGrp="1"/>
          </p:cNvSpPr>
          <p:nvPr>
            <p:ph type="sldNum" sz="quarter" idx="12"/>
          </p:nvPr>
        </p:nvSpPr>
        <p:spPr/>
        <p:txBody>
          <a:bodyPr/>
          <a:lstStyle/>
          <a:p>
            <a:fld id="{5EA6D3E2-79FB-4615-85E3-01D4C6F13243}" type="slidenum">
              <a:rPr lang="en-US" smtClean="0"/>
              <a:t>26</a:t>
            </a:fld>
            <a:endParaRPr lang="en-US"/>
          </a:p>
        </p:txBody>
      </p:sp>
    </p:spTree>
    <p:extLst>
      <p:ext uri="{BB962C8B-B14F-4D97-AF65-F5344CB8AC3E}">
        <p14:creationId xmlns:p14="http://schemas.microsoft.com/office/powerpoint/2010/main" val="890728472"/>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Patho</a:t>
            </a:r>
            <a:r>
              <a:rPr lang="en-US" dirty="0" smtClean="0"/>
              <a:t> Bottom Line, Part 2</a:t>
            </a:r>
            <a:endParaRPr lang="en-US" dirty="0"/>
          </a:p>
        </p:txBody>
      </p:sp>
      <p:sp>
        <p:nvSpPr>
          <p:cNvPr id="3" name="Content Placeholder 2"/>
          <p:cNvSpPr>
            <a:spLocks noGrp="1"/>
          </p:cNvSpPr>
          <p:nvPr>
            <p:ph idx="1"/>
          </p:nvPr>
        </p:nvSpPr>
        <p:spPr/>
        <p:txBody>
          <a:bodyPr/>
          <a:lstStyle/>
          <a:p>
            <a:pPr marL="0" indent="0" algn="ctr">
              <a:buNone/>
            </a:pPr>
            <a:r>
              <a:rPr lang="en-US" dirty="0" smtClean="0"/>
              <a:t>Replacement of normal hepatic parenchyma by fibrotic tissue →</a:t>
            </a:r>
          </a:p>
          <a:p>
            <a:pPr marL="0" indent="0" algn="ctr">
              <a:buNone/>
            </a:pPr>
            <a:r>
              <a:rPr lang="en-US" dirty="0" smtClean="0"/>
              <a:t>Resistance to blood flow leads to                            portal hypertension →</a:t>
            </a:r>
          </a:p>
          <a:p>
            <a:pPr marL="0" indent="0" algn="ctr">
              <a:buNone/>
            </a:pPr>
            <a:r>
              <a:rPr lang="en-US" dirty="0" smtClean="0"/>
              <a:t>Develop varices and ascites →</a:t>
            </a:r>
          </a:p>
          <a:p>
            <a:pPr marL="0" indent="0" algn="ctr">
              <a:buNone/>
            </a:pPr>
            <a:r>
              <a:rPr lang="en-US" dirty="0" smtClean="0"/>
              <a:t>Hepatocyte loss, intrahepatic blood shunting →</a:t>
            </a:r>
          </a:p>
          <a:p>
            <a:pPr marL="0" indent="0" algn="ctr">
              <a:buNone/>
            </a:pPr>
            <a:r>
              <a:rPr lang="en-US" dirty="0" smtClean="0"/>
              <a:t>Diminished metabolic/synthetic function →</a:t>
            </a:r>
          </a:p>
          <a:p>
            <a:pPr marL="0" indent="0" algn="ctr">
              <a:buNone/>
            </a:pPr>
            <a:r>
              <a:rPr lang="en-US" dirty="0" smtClean="0"/>
              <a:t>Hepatic encephalopathy and coagulopathy</a:t>
            </a:r>
            <a:endParaRPr lang="en-US" dirty="0"/>
          </a:p>
        </p:txBody>
      </p:sp>
      <p:sp>
        <p:nvSpPr>
          <p:cNvPr id="6" name="Footer Placeholder 5"/>
          <p:cNvSpPr>
            <a:spLocks noGrp="1"/>
          </p:cNvSpPr>
          <p:nvPr>
            <p:ph type="ftr" sz="quarter" idx="11"/>
          </p:nvPr>
        </p:nvSpPr>
        <p:spPr/>
        <p:txBody>
          <a:bodyPr/>
          <a:lstStyle/>
          <a:p>
            <a:r>
              <a:rPr lang="en-US" smtClean="0"/>
              <a:t>Lawrence Carey, PharmD - TUSP 2014</a:t>
            </a:r>
            <a:endParaRPr lang="en-US"/>
          </a:p>
        </p:txBody>
      </p:sp>
      <p:sp>
        <p:nvSpPr>
          <p:cNvPr id="4" name="Slide Number Placeholder 3"/>
          <p:cNvSpPr>
            <a:spLocks noGrp="1"/>
          </p:cNvSpPr>
          <p:nvPr>
            <p:ph type="sldNum" sz="quarter" idx="12"/>
          </p:nvPr>
        </p:nvSpPr>
        <p:spPr/>
        <p:txBody>
          <a:bodyPr/>
          <a:lstStyle/>
          <a:p>
            <a:fld id="{5EA6D3E2-79FB-4615-85E3-01D4C6F13243}" type="slidenum">
              <a:rPr lang="en-US" smtClean="0"/>
              <a:t>27</a:t>
            </a:fld>
            <a:endParaRPr lang="en-US"/>
          </a:p>
        </p:txBody>
      </p:sp>
    </p:spTree>
    <p:extLst>
      <p:ext uri="{BB962C8B-B14F-4D97-AF65-F5344CB8AC3E}">
        <p14:creationId xmlns:p14="http://schemas.microsoft.com/office/powerpoint/2010/main" val="1898865212"/>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33" name="Rectangle 12"/>
          <p:cNvSpPr>
            <a:spLocks noChangeArrowheads="1"/>
          </p:cNvSpPr>
          <p:nvPr/>
        </p:nvSpPr>
        <p:spPr bwMode="auto">
          <a:xfrm>
            <a:off x="2057400" y="3276600"/>
            <a:ext cx="2438400" cy="3581400"/>
          </a:xfrm>
          <a:prstGeom prst="rect">
            <a:avLst/>
          </a:prstGeom>
          <a:solidFill>
            <a:schemeClr val="bg1"/>
          </a:solidFill>
          <a:ln w="28575" cap="sq">
            <a:solidFill>
              <a:schemeClr val="tx1"/>
            </a:solidFill>
            <a:miter lim="800000"/>
            <a:headEnd type="none" w="sm" len="sm"/>
            <a:tailEnd type="none" w="sm" len="sm"/>
          </a:ln>
        </p:spPr>
        <p:txBody>
          <a:bodyPr anchor="ctr"/>
          <a:lstStyle/>
          <a:p>
            <a:pPr algn="ctr"/>
            <a:r>
              <a:rPr lang="en-US" sz="1900" dirty="0">
                <a:solidFill>
                  <a:schemeClr val="tx1"/>
                </a:solidFill>
              </a:rPr>
              <a:t>Fat deposits accumulate in hepatocytes</a:t>
            </a:r>
          </a:p>
          <a:p>
            <a:pPr algn="ctr"/>
            <a:r>
              <a:rPr lang="en-US" sz="1900" dirty="0" smtClean="0"/>
              <a:t>(a/k/a </a:t>
            </a:r>
            <a:r>
              <a:rPr lang="en-US" sz="1900" dirty="0" err="1" smtClean="0"/>
              <a:t>s</a:t>
            </a:r>
            <a:r>
              <a:rPr lang="en-US" sz="1900" dirty="0" err="1" smtClean="0">
                <a:solidFill>
                  <a:schemeClr val="tx1"/>
                </a:solidFill>
              </a:rPr>
              <a:t>teatosis</a:t>
            </a:r>
            <a:r>
              <a:rPr lang="en-US" sz="1900" dirty="0" smtClean="0">
                <a:solidFill>
                  <a:schemeClr val="tx1"/>
                </a:solidFill>
              </a:rPr>
              <a:t>)</a:t>
            </a:r>
            <a:endParaRPr lang="en-US" sz="1900" dirty="0">
              <a:solidFill>
                <a:schemeClr val="tx1"/>
              </a:solidFill>
            </a:endParaRPr>
          </a:p>
          <a:p>
            <a:pPr algn="ctr"/>
            <a:endParaRPr lang="en-US" sz="1900" dirty="0">
              <a:solidFill>
                <a:schemeClr val="tx1"/>
              </a:solidFill>
            </a:endParaRPr>
          </a:p>
          <a:p>
            <a:pPr algn="ctr"/>
            <a:r>
              <a:rPr lang="en-US" sz="1900" dirty="0">
                <a:solidFill>
                  <a:schemeClr val="tx1"/>
                </a:solidFill>
              </a:rPr>
              <a:t> No functional impairment</a:t>
            </a:r>
          </a:p>
          <a:p>
            <a:pPr algn="ctr"/>
            <a:endParaRPr lang="en-US" sz="1900" dirty="0">
              <a:solidFill>
                <a:schemeClr val="tx1"/>
              </a:solidFill>
            </a:endParaRPr>
          </a:p>
          <a:p>
            <a:pPr algn="ctr"/>
            <a:r>
              <a:rPr lang="en-US" sz="1900" dirty="0">
                <a:solidFill>
                  <a:schemeClr val="tx1"/>
                </a:solidFill>
              </a:rPr>
              <a:t>Likely reversible</a:t>
            </a:r>
          </a:p>
        </p:txBody>
      </p:sp>
      <p:sp>
        <p:nvSpPr>
          <p:cNvPr id="158734" name="Rectangle 16"/>
          <p:cNvSpPr>
            <a:spLocks noChangeArrowheads="1"/>
          </p:cNvSpPr>
          <p:nvPr/>
        </p:nvSpPr>
        <p:spPr bwMode="auto">
          <a:xfrm>
            <a:off x="4495800" y="3276600"/>
            <a:ext cx="2362200" cy="3581400"/>
          </a:xfrm>
          <a:prstGeom prst="rect">
            <a:avLst/>
          </a:prstGeom>
          <a:solidFill>
            <a:schemeClr val="bg1"/>
          </a:solidFill>
          <a:ln w="28575" cap="sq">
            <a:solidFill>
              <a:schemeClr val="tx1"/>
            </a:solidFill>
            <a:miter lim="800000"/>
            <a:headEnd type="none" w="sm" len="sm"/>
            <a:tailEnd type="none" w="sm" len="sm"/>
          </a:ln>
        </p:spPr>
        <p:txBody>
          <a:bodyPr anchor="ctr"/>
          <a:lstStyle/>
          <a:p>
            <a:pPr algn="ctr"/>
            <a:r>
              <a:rPr lang="en-US" sz="1900">
                <a:solidFill>
                  <a:schemeClr val="tx1"/>
                </a:solidFill>
              </a:rPr>
              <a:t>Inflammation, immune reaction, necrosis, and death of hepatocytes</a:t>
            </a:r>
          </a:p>
          <a:p>
            <a:pPr algn="ctr"/>
            <a:endParaRPr lang="en-US" sz="1900">
              <a:solidFill>
                <a:schemeClr val="tx1"/>
              </a:solidFill>
            </a:endParaRPr>
          </a:p>
          <a:p>
            <a:pPr algn="ctr"/>
            <a:r>
              <a:rPr lang="en-US" sz="1900">
                <a:solidFill>
                  <a:schemeClr val="tx1"/>
                </a:solidFill>
              </a:rPr>
              <a:t>+/- functional impairment </a:t>
            </a:r>
          </a:p>
          <a:p>
            <a:pPr algn="ctr"/>
            <a:endParaRPr lang="en-US" sz="1900">
              <a:solidFill>
                <a:schemeClr val="tx1"/>
              </a:solidFill>
            </a:endParaRPr>
          </a:p>
          <a:p>
            <a:pPr algn="ctr"/>
            <a:r>
              <a:rPr lang="en-US" sz="1900">
                <a:solidFill>
                  <a:schemeClr val="tx1"/>
                </a:solidFill>
              </a:rPr>
              <a:t>Less reversible</a:t>
            </a:r>
          </a:p>
        </p:txBody>
      </p:sp>
      <p:sp>
        <p:nvSpPr>
          <p:cNvPr id="158735" name="Rectangle 26"/>
          <p:cNvSpPr>
            <a:spLocks noChangeArrowheads="1"/>
          </p:cNvSpPr>
          <p:nvPr/>
        </p:nvSpPr>
        <p:spPr bwMode="auto">
          <a:xfrm>
            <a:off x="6858000" y="3276600"/>
            <a:ext cx="2286000" cy="3581400"/>
          </a:xfrm>
          <a:prstGeom prst="rect">
            <a:avLst/>
          </a:prstGeom>
          <a:solidFill>
            <a:schemeClr val="bg1"/>
          </a:solidFill>
          <a:ln w="38100" cap="sq">
            <a:solidFill>
              <a:schemeClr val="tx1"/>
            </a:solidFill>
            <a:miter lim="800000"/>
            <a:headEnd type="none" w="sm" len="sm"/>
            <a:tailEnd type="none" w="sm" len="sm"/>
          </a:ln>
        </p:spPr>
        <p:txBody>
          <a:bodyPr anchor="ctr"/>
          <a:lstStyle/>
          <a:p>
            <a:pPr algn="ctr"/>
            <a:r>
              <a:rPr lang="en-US" sz="1900" dirty="0" smtClean="0">
                <a:solidFill>
                  <a:schemeClr val="tx1"/>
                </a:solidFill>
              </a:rPr>
              <a:t>Formation of collagen </a:t>
            </a:r>
            <a:r>
              <a:rPr lang="en-US" sz="1900" dirty="0">
                <a:solidFill>
                  <a:schemeClr val="tx1"/>
                </a:solidFill>
              </a:rPr>
              <a:t>and scar tissue </a:t>
            </a:r>
            <a:r>
              <a:rPr lang="en-US" sz="1900" dirty="0" smtClean="0">
                <a:solidFill>
                  <a:schemeClr val="tx1"/>
                </a:solidFill>
              </a:rPr>
              <a:t>replace </a:t>
            </a:r>
            <a:r>
              <a:rPr lang="en-US" sz="1900" dirty="0">
                <a:solidFill>
                  <a:schemeClr val="tx1"/>
                </a:solidFill>
              </a:rPr>
              <a:t>functional tissue</a:t>
            </a:r>
          </a:p>
          <a:p>
            <a:pPr algn="ctr"/>
            <a:endParaRPr lang="en-US" sz="1900" dirty="0">
              <a:solidFill>
                <a:schemeClr val="tx1"/>
              </a:solidFill>
            </a:endParaRPr>
          </a:p>
          <a:p>
            <a:pPr algn="ctr"/>
            <a:r>
              <a:rPr lang="en-US" sz="1900" dirty="0">
                <a:solidFill>
                  <a:schemeClr val="tx1"/>
                </a:solidFill>
              </a:rPr>
              <a:t>+ functional impairment </a:t>
            </a:r>
          </a:p>
          <a:p>
            <a:pPr algn="ctr"/>
            <a:endParaRPr lang="en-US" sz="1900" dirty="0">
              <a:solidFill>
                <a:schemeClr val="tx1"/>
              </a:solidFill>
            </a:endParaRPr>
          </a:p>
          <a:p>
            <a:pPr algn="ctr"/>
            <a:r>
              <a:rPr lang="en-US" sz="1900" dirty="0">
                <a:solidFill>
                  <a:schemeClr val="tx1"/>
                </a:solidFill>
              </a:rPr>
              <a:t>Not reversible</a:t>
            </a:r>
          </a:p>
        </p:txBody>
      </p:sp>
      <p:pic>
        <p:nvPicPr>
          <p:cNvPr id="158736" name="Picture 16"/>
          <p:cNvPicPr>
            <a:picLocks noChangeAspect="1" noChangeArrowheads="1"/>
          </p:cNvPicPr>
          <p:nvPr/>
        </p:nvPicPr>
        <p:blipFill>
          <a:blip r:embed="rId4">
            <a:extLst>
              <a:ext uri="{28A0092B-C50C-407E-A947-70E740481C1C}">
                <a14:useLocalDpi xmlns:a14="http://schemas.microsoft.com/office/drawing/2010/main" val="0"/>
              </a:ext>
            </a:extLst>
          </a:blip>
          <a:srcRect b="23999"/>
          <a:stretch>
            <a:fillRect/>
          </a:stretch>
        </p:blipFill>
        <p:spPr bwMode="auto">
          <a:xfrm>
            <a:off x="0" y="1752600"/>
            <a:ext cx="2057400" cy="1524000"/>
          </a:xfrm>
          <a:prstGeom prst="rect">
            <a:avLst/>
          </a:prstGeom>
          <a:noFill/>
          <a:ln w="2857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158737" name="Rectangle 3"/>
          <p:cNvSpPr>
            <a:spLocks noChangeArrowheads="1"/>
          </p:cNvSpPr>
          <p:nvPr/>
        </p:nvSpPr>
        <p:spPr bwMode="auto">
          <a:xfrm>
            <a:off x="228600" y="990600"/>
            <a:ext cx="16002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lgn="ctr">
              <a:spcBef>
                <a:spcPct val="20000"/>
              </a:spcBef>
              <a:buFont typeface="Wingdings" pitchFamily="2" charset="2"/>
              <a:buNone/>
            </a:pPr>
            <a:r>
              <a:rPr lang="en-US"/>
              <a:t>Normal</a:t>
            </a:r>
          </a:p>
          <a:p>
            <a:pPr marL="342900" indent="-342900" algn="ctr">
              <a:lnSpc>
                <a:spcPct val="80000"/>
              </a:lnSpc>
              <a:buFont typeface="Wingdings" pitchFamily="2" charset="2"/>
              <a:buNone/>
            </a:pPr>
            <a:r>
              <a:rPr lang="en-US"/>
              <a:t>Liver</a:t>
            </a:r>
          </a:p>
        </p:txBody>
      </p:sp>
      <p:sp>
        <p:nvSpPr>
          <p:cNvPr id="158738" name="Rectangle 11"/>
          <p:cNvSpPr>
            <a:spLocks noChangeArrowheads="1"/>
          </p:cNvSpPr>
          <p:nvPr/>
        </p:nvSpPr>
        <p:spPr bwMode="auto">
          <a:xfrm>
            <a:off x="2590800" y="1066800"/>
            <a:ext cx="13716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lgn="ctr">
              <a:lnSpc>
                <a:spcPct val="80000"/>
              </a:lnSpc>
              <a:spcBef>
                <a:spcPct val="20000"/>
              </a:spcBef>
              <a:buFont typeface="Wingdings" pitchFamily="2" charset="2"/>
              <a:buNone/>
            </a:pPr>
            <a:r>
              <a:rPr lang="en-US"/>
              <a:t>Fatty</a:t>
            </a:r>
          </a:p>
          <a:p>
            <a:pPr marL="342900" indent="-342900" algn="ctr">
              <a:lnSpc>
                <a:spcPct val="80000"/>
              </a:lnSpc>
              <a:buFont typeface="Wingdings" pitchFamily="2" charset="2"/>
              <a:buNone/>
            </a:pPr>
            <a:r>
              <a:rPr lang="en-US"/>
              <a:t>Liver</a:t>
            </a:r>
          </a:p>
        </p:txBody>
      </p:sp>
      <p:sp>
        <p:nvSpPr>
          <p:cNvPr id="158739" name="Rectangle 7"/>
          <p:cNvSpPr>
            <a:spLocks noChangeArrowheads="1"/>
          </p:cNvSpPr>
          <p:nvPr/>
        </p:nvSpPr>
        <p:spPr bwMode="auto">
          <a:xfrm>
            <a:off x="6934200" y="762000"/>
            <a:ext cx="19050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lgn="ctr">
              <a:lnSpc>
                <a:spcPct val="80000"/>
              </a:lnSpc>
              <a:spcBef>
                <a:spcPct val="20000"/>
              </a:spcBef>
              <a:buFont typeface="Wingdings" pitchFamily="2" charset="2"/>
              <a:buNone/>
            </a:pPr>
            <a:r>
              <a:rPr lang="en-US"/>
              <a:t>Liver</a:t>
            </a:r>
          </a:p>
          <a:p>
            <a:pPr marL="342900" indent="-342900" algn="ctr">
              <a:lnSpc>
                <a:spcPct val="80000"/>
              </a:lnSpc>
              <a:buFont typeface="Wingdings" pitchFamily="2" charset="2"/>
              <a:buNone/>
            </a:pPr>
            <a:r>
              <a:rPr lang="en-US"/>
              <a:t>Fibrosis/</a:t>
            </a:r>
          </a:p>
          <a:p>
            <a:pPr marL="342900" indent="-342900" algn="ctr">
              <a:lnSpc>
                <a:spcPct val="80000"/>
              </a:lnSpc>
              <a:buFont typeface="Wingdings" pitchFamily="2" charset="2"/>
              <a:buNone/>
            </a:pPr>
            <a:r>
              <a:rPr lang="en-US"/>
              <a:t>Cirrhosis</a:t>
            </a:r>
          </a:p>
        </p:txBody>
      </p:sp>
      <p:sp>
        <p:nvSpPr>
          <p:cNvPr id="158740" name="Rectangle 4"/>
          <p:cNvSpPr>
            <a:spLocks noChangeArrowheads="1"/>
          </p:cNvSpPr>
          <p:nvPr/>
        </p:nvSpPr>
        <p:spPr bwMode="auto">
          <a:xfrm>
            <a:off x="4724400" y="1219200"/>
            <a:ext cx="1524000"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lgn="ctr">
              <a:lnSpc>
                <a:spcPct val="80000"/>
              </a:lnSpc>
              <a:spcBef>
                <a:spcPct val="20000"/>
              </a:spcBef>
              <a:buFont typeface="Wingdings" pitchFamily="2" charset="2"/>
              <a:buNone/>
            </a:pPr>
            <a:r>
              <a:rPr lang="en-US"/>
              <a:t>Hepatitis</a:t>
            </a:r>
          </a:p>
        </p:txBody>
      </p:sp>
      <p:sp>
        <p:nvSpPr>
          <p:cNvPr id="158741" name="Line 27"/>
          <p:cNvSpPr>
            <a:spLocks noChangeShapeType="1"/>
          </p:cNvSpPr>
          <p:nvPr/>
        </p:nvSpPr>
        <p:spPr bwMode="auto">
          <a:xfrm>
            <a:off x="1828800" y="1371600"/>
            <a:ext cx="685800" cy="0"/>
          </a:xfrm>
          <a:prstGeom prst="line">
            <a:avLst/>
          </a:prstGeom>
          <a:noFill/>
          <a:ln w="38100" cap="sq">
            <a:solidFill>
              <a:schemeClr val="bg1"/>
            </a:solidFill>
            <a:miter lim="800000"/>
            <a:headEnd type="triangle" w="med" len="me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158742" name="Line 28"/>
          <p:cNvSpPr>
            <a:spLocks noChangeShapeType="1"/>
          </p:cNvSpPr>
          <p:nvPr/>
        </p:nvSpPr>
        <p:spPr bwMode="auto">
          <a:xfrm>
            <a:off x="3886200" y="1371600"/>
            <a:ext cx="685800" cy="0"/>
          </a:xfrm>
          <a:prstGeom prst="line">
            <a:avLst/>
          </a:prstGeom>
          <a:noFill/>
          <a:ln w="38100" cap="sq">
            <a:solidFill>
              <a:schemeClr val="bg1"/>
            </a:solidFill>
            <a:miter lim="800000"/>
            <a:headEnd type="triangle" w="med" len="med"/>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158743" name="Line 29"/>
          <p:cNvSpPr>
            <a:spLocks noChangeShapeType="1"/>
          </p:cNvSpPr>
          <p:nvPr/>
        </p:nvSpPr>
        <p:spPr bwMode="auto">
          <a:xfrm>
            <a:off x="6400800" y="1371600"/>
            <a:ext cx="533400" cy="0"/>
          </a:xfrm>
          <a:prstGeom prst="line">
            <a:avLst/>
          </a:prstGeom>
          <a:noFill/>
          <a:ln w="38100" cap="sq">
            <a:solidFill>
              <a:schemeClr val="bg1"/>
            </a:solidFill>
            <a:miter lim="800000"/>
            <a:headEnd type="none" w="sm" len="sm"/>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158745" name="Line 25"/>
          <p:cNvSpPr>
            <a:spLocks noChangeShapeType="1"/>
          </p:cNvSpPr>
          <p:nvPr/>
        </p:nvSpPr>
        <p:spPr bwMode="auto">
          <a:xfrm>
            <a:off x="1066800" y="838200"/>
            <a:ext cx="4419600" cy="0"/>
          </a:xfrm>
          <a:prstGeom prst="line">
            <a:avLst/>
          </a:prstGeom>
          <a:noFill/>
          <a:ln w="38100" cap="sq">
            <a:solidFill>
              <a:schemeClr val="bg1"/>
            </a:solidFill>
            <a:miter lim="800000"/>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158747" name="Line 27"/>
          <p:cNvSpPr>
            <a:spLocks noChangeShapeType="1"/>
          </p:cNvSpPr>
          <p:nvPr/>
        </p:nvSpPr>
        <p:spPr bwMode="auto">
          <a:xfrm>
            <a:off x="5486400" y="838200"/>
            <a:ext cx="0" cy="304800"/>
          </a:xfrm>
          <a:prstGeom prst="line">
            <a:avLst/>
          </a:prstGeom>
          <a:noFill/>
          <a:ln w="38100" cap="sq">
            <a:solidFill>
              <a:schemeClr val="bg1"/>
            </a:solidFill>
            <a:miter lim="800000"/>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158748" name="Line 28"/>
          <p:cNvSpPr>
            <a:spLocks noChangeShapeType="1"/>
          </p:cNvSpPr>
          <p:nvPr/>
        </p:nvSpPr>
        <p:spPr bwMode="auto">
          <a:xfrm>
            <a:off x="1066800" y="838200"/>
            <a:ext cx="0" cy="304800"/>
          </a:xfrm>
          <a:prstGeom prst="line">
            <a:avLst/>
          </a:prstGeom>
          <a:noFill/>
          <a:ln w="38100" cap="sq">
            <a:solidFill>
              <a:schemeClr val="bg1"/>
            </a:solidFill>
            <a:miter lim="800000"/>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pic>
        <p:nvPicPr>
          <p:cNvPr id="158750" name="Picture 30" descr="cirrhotic liver"/>
          <p:cNvPicPr>
            <a:picLocks noChangeAspect="1" noChangeArrowheads="1"/>
          </p:cNvPicPr>
          <p:nvPr/>
        </p:nvPicPr>
        <p:blipFill>
          <a:blip r:embed="rId5">
            <a:extLst>
              <a:ext uri="{28A0092B-C50C-407E-A947-70E740481C1C}">
                <a14:useLocalDpi xmlns:a14="http://schemas.microsoft.com/office/drawing/2010/main" val="0"/>
              </a:ext>
            </a:extLst>
          </a:blip>
          <a:srcRect l="6667" r="10001"/>
          <a:stretch>
            <a:fillRect/>
          </a:stretch>
        </p:blipFill>
        <p:spPr bwMode="auto">
          <a:xfrm>
            <a:off x="6858000" y="1752600"/>
            <a:ext cx="2286000" cy="15240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58725" name="Object 9"/>
          <p:cNvGraphicFramePr>
            <a:graphicFrameLocks noGrp="1" noChangeAspect="1"/>
          </p:cNvGraphicFramePr>
          <p:nvPr>
            <p:ph idx="1"/>
          </p:nvPr>
        </p:nvGraphicFramePr>
        <p:xfrm>
          <a:off x="2133600" y="1752600"/>
          <a:ext cx="2286000" cy="1501775"/>
        </p:xfrm>
        <a:graphic>
          <a:graphicData uri="http://schemas.openxmlformats.org/presentationml/2006/ole">
            <mc:AlternateContent xmlns:mc="http://schemas.openxmlformats.org/markup-compatibility/2006">
              <mc:Choice xmlns:v="urn:schemas-microsoft-com:vml" Requires="v">
                <p:oleObj spid="_x0000_s3187" name="Photo Editor Photo" r:id="rId6" imgW="4800000" imgH="3153215" progId="MSPhotoEd.3">
                  <p:embed/>
                </p:oleObj>
              </mc:Choice>
              <mc:Fallback>
                <p:oleObj name="Photo Editor Photo" r:id="rId6" imgW="4800000" imgH="3153215" progId="MSPhotoEd.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33600" y="1752600"/>
                        <a:ext cx="2286000" cy="1501775"/>
                      </a:xfrm>
                      <a:prstGeom prst="rect">
                        <a:avLst/>
                      </a:prstGeom>
                      <a:noFill/>
                      <a:ln w="38100">
                        <a:solidFill>
                          <a:schemeClr val="tx1"/>
                        </a:solidFill>
                        <a:miter lim="800000"/>
                        <a:headEnd/>
                        <a:tailEnd/>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Lst>
                    </p:spPr>
                  </p:pic>
                </p:oleObj>
              </mc:Fallback>
            </mc:AlternateContent>
          </a:graphicData>
        </a:graphic>
      </p:graphicFrame>
      <p:sp>
        <p:nvSpPr>
          <p:cNvPr id="4" name="Footer Placeholder 3"/>
          <p:cNvSpPr>
            <a:spLocks noGrp="1"/>
          </p:cNvSpPr>
          <p:nvPr>
            <p:ph type="ftr" sz="quarter" idx="11"/>
          </p:nvPr>
        </p:nvSpPr>
        <p:spPr/>
        <p:txBody>
          <a:bodyPr/>
          <a:lstStyle/>
          <a:p>
            <a:r>
              <a:rPr lang="en-US" smtClean="0"/>
              <a:t>Lawrence Carey, PharmD - TUSP 2014</a:t>
            </a:r>
            <a:endParaRPr lang="en-US"/>
          </a:p>
        </p:txBody>
      </p:sp>
      <p:pic>
        <p:nvPicPr>
          <p:cNvPr id="158728" name="Picture 1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495800" y="1752600"/>
            <a:ext cx="2362200" cy="1504950"/>
          </a:xfrm>
          <a:prstGeom prst="rect">
            <a:avLst/>
          </a:prstGeom>
          <a:noFill/>
          <a:ln w="38100">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5EA6D3E2-79FB-4615-85E3-01D4C6F13243}" type="slidenum">
              <a:rPr lang="en-US" smtClean="0"/>
              <a:t>28</a:t>
            </a:fld>
            <a:endParaRPr lang="en-US"/>
          </a:p>
        </p:txBody>
      </p:sp>
    </p:spTree>
    <p:extLst>
      <p:ext uri="{BB962C8B-B14F-4D97-AF65-F5344CB8AC3E}">
        <p14:creationId xmlns:p14="http://schemas.microsoft.com/office/powerpoint/2010/main" val="1730826836"/>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a:bodyPr>
          <a:lstStyle/>
          <a:p>
            <a:r>
              <a:rPr lang="en-US" sz="3600" dirty="0" smtClean="0">
                <a:solidFill>
                  <a:srgbClr val="FFFF00"/>
                </a:solidFill>
              </a:rPr>
              <a:t>Compensated/Decompensated Cirrhosis</a:t>
            </a:r>
            <a:endParaRPr lang="en-US" sz="3600" dirty="0">
              <a:solidFill>
                <a:srgbClr val="FFFF00"/>
              </a:solidFill>
            </a:endParaRPr>
          </a:p>
        </p:txBody>
      </p:sp>
      <p:sp>
        <p:nvSpPr>
          <p:cNvPr id="10" name="Text Placeholder 9"/>
          <p:cNvSpPr>
            <a:spLocks noGrp="1"/>
          </p:cNvSpPr>
          <p:nvPr>
            <p:ph type="body" idx="1"/>
          </p:nvPr>
        </p:nvSpPr>
        <p:spPr>
          <a:xfrm>
            <a:off x="457200" y="1524000"/>
            <a:ext cx="4040188" cy="639762"/>
          </a:xfrm>
        </p:spPr>
        <p:txBody>
          <a:bodyPr/>
          <a:lstStyle/>
          <a:p>
            <a:pPr algn="ctr"/>
            <a:r>
              <a:rPr lang="en-US" u="sng" dirty="0" smtClean="0"/>
              <a:t>Compensated</a:t>
            </a:r>
            <a:endParaRPr lang="en-US" u="sng" dirty="0"/>
          </a:p>
        </p:txBody>
      </p:sp>
      <p:sp>
        <p:nvSpPr>
          <p:cNvPr id="8" name="Content Placeholder 7"/>
          <p:cNvSpPr>
            <a:spLocks noGrp="1"/>
          </p:cNvSpPr>
          <p:nvPr>
            <p:ph sz="half" idx="2"/>
          </p:nvPr>
        </p:nvSpPr>
        <p:spPr/>
        <p:txBody>
          <a:bodyPr>
            <a:normAutofit/>
          </a:bodyPr>
          <a:lstStyle/>
          <a:p>
            <a:r>
              <a:rPr lang="en-US" dirty="0" smtClean="0"/>
              <a:t>Liver is scarred, but body still functions fairly well</a:t>
            </a:r>
          </a:p>
          <a:p>
            <a:r>
              <a:rPr lang="en-US" dirty="0" smtClean="0"/>
              <a:t>Few or no symptoms</a:t>
            </a:r>
          </a:p>
          <a:p>
            <a:r>
              <a:rPr lang="en-US" dirty="0" smtClean="0"/>
              <a:t>If symptoms appear:</a:t>
            </a:r>
          </a:p>
          <a:p>
            <a:pPr lvl="1"/>
            <a:r>
              <a:rPr lang="en-US" dirty="0" smtClean="0"/>
              <a:t>Fatigue</a:t>
            </a:r>
          </a:p>
          <a:p>
            <a:pPr lvl="1"/>
            <a:r>
              <a:rPr lang="en-US" dirty="0" smtClean="0"/>
              <a:t>Low energy</a:t>
            </a:r>
          </a:p>
          <a:p>
            <a:pPr lvl="1"/>
            <a:r>
              <a:rPr lang="en-US" dirty="0" smtClean="0"/>
              <a:t>Nausea </a:t>
            </a:r>
          </a:p>
          <a:p>
            <a:pPr lvl="1"/>
            <a:r>
              <a:rPr lang="en-US" dirty="0" smtClean="0"/>
              <a:t>Abdominal pain</a:t>
            </a:r>
          </a:p>
          <a:p>
            <a:pPr lvl="1"/>
            <a:r>
              <a:rPr lang="en-US" dirty="0" smtClean="0"/>
              <a:t>Spider nevi</a:t>
            </a:r>
            <a:endParaRPr lang="en-US" dirty="0"/>
          </a:p>
        </p:txBody>
      </p:sp>
      <p:sp>
        <p:nvSpPr>
          <p:cNvPr id="11" name="Text Placeholder 10"/>
          <p:cNvSpPr>
            <a:spLocks noGrp="1"/>
          </p:cNvSpPr>
          <p:nvPr>
            <p:ph type="body" sz="quarter" idx="3"/>
          </p:nvPr>
        </p:nvSpPr>
        <p:spPr/>
        <p:txBody>
          <a:bodyPr/>
          <a:lstStyle/>
          <a:p>
            <a:pPr algn="ctr"/>
            <a:r>
              <a:rPr lang="en-US" u="sng" dirty="0" smtClean="0"/>
              <a:t>Decompensated</a:t>
            </a:r>
            <a:endParaRPr lang="en-US" u="sng" dirty="0"/>
          </a:p>
        </p:txBody>
      </p:sp>
      <p:sp>
        <p:nvSpPr>
          <p:cNvPr id="12" name="Content Placeholder 11"/>
          <p:cNvSpPr>
            <a:spLocks noGrp="1"/>
          </p:cNvSpPr>
          <p:nvPr>
            <p:ph sz="quarter" idx="4"/>
          </p:nvPr>
        </p:nvSpPr>
        <p:spPr/>
        <p:txBody>
          <a:bodyPr>
            <a:normAutofit fontScale="92500" lnSpcReduction="10000"/>
          </a:bodyPr>
          <a:lstStyle/>
          <a:p>
            <a:r>
              <a:rPr lang="en-US" dirty="0" smtClean="0"/>
              <a:t>Body NOT functioning well</a:t>
            </a:r>
          </a:p>
          <a:p>
            <a:pPr lvl="1"/>
            <a:r>
              <a:rPr lang="en-US" dirty="0" smtClean="0"/>
              <a:t>Worsening minor symptoms</a:t>
            </a:r>
          </a:p>
          <a:p>
            <a:pPr lvl="1"/>
            <a:r>
              <a:rPr lang="en-US" dirty="0" smtClean="0"/>
              <a:t>Edema on extremities</a:t>
            </a:r>
          </a:p>
          <a:p>
            <a:pPr lvl="1"/>
            <a:r>
              <a:rPr lang="en-US" dirty="0" smtClean="0"/>
              <a:t>Ascites</a:t>
            </a:r>
          </a:p>
          <a:p>
            <a:pPr lvl="1"/>
            <a:r>
              <a:rPr lang="en-US" dirty="0" smtClean="0"/>
              <a:t>Portal hypertension</a:t>
            </a:r>
          </a:p>
          <a:p>
            <a:pPr lvl="1"/>
            <a:r>
              <a:rPr lang="en-US" dirty="0" smtClean="0"/>
              <a:t>Jaundice</a:t>
            </a:r>
          </a:p>
          <a:p>
            <a:pPr lvl="1"/>
            <a:r>
              <a:rPr lang="en-US" dirty="0" smtClean="0"/>
              <a:t>Itching</a:t>
            </a:r>
          </a:p>
          <a:p>
            <a:pPr lvl="1"/>
            <a:r>
              <a:rPr lang="en-US" dirty="0" smtClean="0"/>
              <a:t>Palmar erythema</a:t>
            </a:r>
          </a:p>
          <a:p>
            <a:pPr lvl="1"/>
            <a:r>
              <a:rPr lang="en-US" dirty="0" err="1" smtClean="0"/>
              <a:t>Gynecomastia</a:t>
            </a:r>
            <a:r>
              <a:rPr lang="en-US" dirty="0" smtClean="0"/>
              <a:t>/testicular atrophy</a:t>
            </a:r>
          </a:p>
          <a:p>
            <a:pPr lvl="1"/>
            <a:r>
              <a:rPr lang="en-US" dirty="0" smtClean="0"/>
              <a:t>Bleeding/bruising </a:t>
            </a:r>
          </a:p>
          <a:p>
            <a:pPr marL="457200" lvl="1" indent="0">
              <a:buNone/>
            </a:pPr>
            <a:r>
              <a:rPr lang="en-US" dirty="0" smtClean="0"/>
              <a:t> </a:t>
            </a:r>
            <a:endParaRPr lang="en-US" dirty="0"/>
          </a:p>
        </p:txBody>
      </p:sp>
      <p:sp>
        <p:nvSpPr>
          <p:cNvPr id="3" name="Footer Placeholder 2"/>
          <p:cNvSpPr>
            <a:spLocks noGrp="1"/>
          </p:cNvSpPr>
          <p:nvPr>
            <p:ph type="ftr" sz="quarter" idx="11"/>
          </p:nvPr>
        </p:nvSpPr>
        <p:spPr/>
        <p:txBody>
          <a:bodyPr/>
          <a:lstStyle/>
          <a:p>
            <a:r>
              <a:rPr lang="en-US" smtClean="0"/>
              <a:t>Lawrence Carey, PharmD - TUSP 2014</a:t>
            </a:r>
            <a:endParaRPr lang="en-US"/>
          </a:p>
        </p:txBody>
      </p:sp>
      <p:sp>
        <p:nvSpPr>
          <p:cNvPr id="2" name="Slide Number Placeholder 1"/>
          <p:cNvSpPr>
            <a:spLocks noGrp="1"/>
          </p:cNvSpPr>
          <p:nvPr>
            <p:ph type="sldNum" sz="quarter" idx="12"/>
          </p:nvPr>
        </p:nvSpPr>
        <p:spPr/>
        <p:txBody>
          <a:bodyPr/>
          <a:lstStyle/>
          <a:p>
            <a:fld id="{5EA6D3E2-79FB-4615-85E3-01D4C6F13243}" type="slidenum">
              <a:rPr lang="en-US" smtClean="0"/>
              <a:t>29</a:t>
            </a:fld>
            <a:endParaRPr lang="en-US"/>
          </a:p>
        </p:txBody>
      </p:sp>
    </p:spTree>
    <p:extLst>
      <p:ext uri="{BB962C8B-B14F-4D97-AF65-F5344CB8AC3E}">
        <p14:creationId xmlns:p14="http://schemas.microsoft.com/office/powerpoint/2010/main" val="3762413232"/>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solidFill>
                  <a:srgbClr val="FFFF00"/>
                </a:solidFill>
              </a:rPr>
              <a:t>Setting The Table</a:t>
            </a:r>
            <a:endParaRPr lang="en-US" dirty="0">
              <a:solidFill>
                <a:srgbClr val="FFFF00"/>
              </a:solidFill>
            </a:endParaRPr>
          </a:p>
        </p:txBody>
      </p:sp>
      <p:sp>
        <p:nvSpPr>
          <p:cNvPr id="8" name="Subtitle 7"/>
          <p:cNvSpPr>
            <a:spLocks noGrp="1"/>
          </p:cNvSpPr>
          <p:nvPr>
            <p:ph type="subTitle" idx="1"/>
          </p:nvPr>
        </p:nvSpPr>
        <p:spPr/>
        <p:txBody>
          <a:bodyPr/>
          <a:lstStyle/>
          <a:p>
            <a:endParaRPr lang="en-US"/>
          </a:p>
        </p:txBody>
      </p:sp>
    </p:spTree>
    <p:extLst>
      <p:ext uri="{BB962C8B-B14F-4D97-AF65-F5344CB8AC3E}">
        <p14:creationId xmlns:p14="http://schemas.microsoft.com/office/powerpoint/2010/main" val="26141606"/>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FFFF00"/>
                </a:solidFill>
              </a:rPr>
              <a:t>Clinical Presentation: Physical Exam</a:t>
            </a:r>
            <a:endParaRPr lang="en-US" dirty="0">
              <a:solidFill>
                <a:srgbClr val="FFFF00"/>
              </a:solidFill>
            </a:endParaRPr>
          </a:p>
        </p:txBody>
      </p:sp>
      <p:sp>
        <p:nvSpPr>
          <p:cNvPr id="3" name="Content Placeholder 2"/>
          <p:cNvSpPr>
            <a:spLocks noGrp="1"/>
          </p:cNvSpPr>
          <p:nvPr>
            <p:ph sz="half" idx="1"/>
          </p:nvPr>
        </p:nvSpPr>
        <p:spPr/>
        <p:txBody>
          <a:bodyPr>
            <a:normAutofit/>
          </a:bodyPr>
          <a:lstStyle/>
          <a:p>
            <a:r>
              <a:rPr lang="en-US" dirty="0" smtClean="0"/>
              <a:t>Non-specific:</a:t>
            </a:r>
          </a:p>
          <a:p>
            <a:pPr lvl="1"/>
            <a:r>
              <a:rPr lang="en-US" dirty="0" smtClean="0"/>
              <a:t>N/V, malaise, anorexia</a:t>
            </a:r>
          </a:p>
          <a:p>
            <a:r>
              <a:rPr lang="en-US" dirty="0" smtClean="0"/>
              <a:t>Jaundice, icterus (yellowing of eyes/skin)</a:t>
            </a:r>
          </a:p>
          <a:p>
            <a:r>
              <a:rPr lang="en-US" dirty="0" smtClean="0"/>
              <a:t>Dark urine</a:t>
            </a:r>
          </a:p>
          <a:p>
            <a:r>
              <a:rPr lang="en-US" dirty="0"/>
              <a:t>P</a:t>
            </a:r>
            <a:r>
              <a:rPr lang="en-US" dirty="0" smtClean="0"/>
              <a:t>ale stools</a:t>
            </a:r>
          </a:p>
          <a:p>
            <a:r>
              <a:rPr lang="en-US" dirty="0" smtClean="0"/>
              <a:t>Spider </a:t>
            </a:r>
            <a:r>
              <a:rPr lang="en-US" dirty="0" err="1" smtClean="0"/>
              <a:t>angiomatas</a:t>
            </a:r>
            <a:r>
              <a:rPr lang="en-US" dirty="0" smtClean="0"/>
              <a:t> and other vascular findings</a:t>
            </a:r>
          </a:p>
        </p:txBody>
      </p:sp>
      <p:sp>
        <p:nvSpPr>
          <p:cNvPr id="8" name="Content Placeholder 7"/>
          <p:cNvSpPr>
            <a:spLocks noGrp="1"/>
          </p:cNvSpPr>
          <p:nvPr>
            <p:ph sz="half" idx="2"/>
          </p:nvPr>
        </p:nvSpPr>
        <p:spPr/>
        <p:txBody>
          <a:bodyPr>
            <a:normAutofit/>
          </a:bodyPr>
          <a:lstStyle/>
          <a:p>
            <a:r>
              <a:rPr lang="en-US" dirty="0" err="1" smtClean="0"/>
              <a:t>Gynecomastia</a:t>
            </a:r>
            <a:endParaRPr lang="en-US" dirty="0" smtClean="0"/>
          </a:p>
          <a:p>
            <a:r>
              <a:rPr lang="en-US" dirty="0" smtClean="0"/>
              <a:t>Palmar erythema</a:t>
            </a:r>
          </a:p>
          <a:p>
            <a:r>
              <a:rPr lang="en-US" dirty="0" smtClean="0"/>
              <a:t>Altered mental status</a:t>
            </a:r>
          </a:p>
          <a:p>
            <a:r>
              <a:rPr lang="en-US" dirty="0" smtClean="0"/>
              <a:t>Abdominal distention (ascites, edema, weight gain)</a:t>
            </a:r>
          </a:p>
          <a:p>
            <a:pPr marL="0" indent="0">
              <a:buNone/>
            </a:pPr>
            <a:endParaRPr lang="en-US" dirty="0"/>
          </a:p>
        </p:txBody>
      </p:sp>
      <p:sp>
        <p:nvSpPr>
          <p:cNvPr id="6" name="Footer Placeholder 5"/>
          <p:cNvSpPr>
            <a:spLocks noGrp="1"/>
          </p:cNvSpPr>
          <p:nvPr>
            <p:ph type="ftr" sz="quarter" idx="11"/>
          </p:nvPr>
        </p:nvSpPr>
        <p:spPr/>
        <p:txBody>
          <a:bodyPr/>
          <a:lstStyle/>
          <a:p>
            <a:r>
              <a:rPr lang="en-US" smtClean="0"/>
              <a:t>Lawrence Carey, PharmD - TUSP 2014</a:t>
            </a:r>
            <a:endParaRPr lang="en-US"/>
          </a:p>
        </p:txBody>
      </p:sp>
      <p:sp>
        <p:nvSpPr>
          <p:cNvPr id="4" name="Slide Number Placeholder 3"/>
          <p:cNvSpPr>
            <a:spLocks noGrp="1"/>
          </p:cNvSpPr>
          <p:nvPr>
            <p:ph type="sldNum" sz="quarter" idx="12"/>
          </p:nvPr>
        </p:nvSpPr>
        <p:spPr/>
        <p:txBody>
          <a:bodyPr/>
          <a:lstStyle/>
          <a:p>
            <a:fld id="{5EA6D3E2-79FB-4615-85E3-01D4C6F13243}" type="slidenum">
              <a:rPr lang="en-US" smtClean="0"/>
              <a:t>30</a:t>
            </a:fld>
            <a:endParaRPr lang="en-US"/>
          </a:p>
        </p:txBody>
      </p:sp>
    </p:spTree>
    <p:extLst>
      <p:ext uri="{BB962C8B-B14F-4D97-AF65-F5344CB8AC3E}">
        <p14:creationId xmlns:p14="http://schemas.microsoft.com/office/powerpoint/2010/main" val="471644707"/>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Physical Exam Findings</a:t>
            </a:r>
            <a:endParaRPr lang="en-US" dirty="0"/>
          </a:p>
        </p:txBody>
      </p:sp>
      <p:pic>
        <p:nvPicPr>
          <p:cNvPr id="5" name="Picture 8" descr="spider_naevi"/>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09601" y="1447801"/>
            <a:ext cx="3251200" cy="2438399"/>
          </a:xfrm>
          <a:prstGeom prst="rect">
            <a:avLst/>
          </a:prstGeom>
          <a:noFill/>
          <a:ln w="38100">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9" name="Footer Placeholder 8"/>
          <p:cNvSpPr>
            <a:spLocks noGrp="1"/>
          </p:cNvSpPr>
          <p:nvPr>
            <p:ph type="ftr" sz="quarter" idx="11"/>
          </p:nvPr>
        </p:nvSpPr>
        <p:spPr/>
        <p:txBody>
          <a:bodyPr/>
          <a:lstStyle/>
          <a:p>
            <a:r>
              <a:rPr lang="en-US" smtClean="0"/>
              <a:t>Lawrence Carey, PharmD - TUSP 2014</a:t>
            </a:r>
            <a:endParaRPr lang="en-US"/>
          </a:p>
        </p:txBody>
      </p:sp>
      <p:pic>
        <p:nvPicPr>
          <p:cNvPr id="6" name="Picture 5" descr="imgJaundiceBi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05400" y="1447800"/>
            <a:ext cx="3352800" cy="2433592"/>
          </a:xfrm>
          <a:prstGeom prst="rect">
            <a:avLst/>
          </a:prstGeom>
          <a:noFill/>
          <a:ln w="38100">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7" name="Picture 19" descr="ascites 2"/>
          <p:cNvPicPr>
            <a:picLocks noChangeAspect="1" noChangeArrowheads="1"/>
          </p:cNvPicPr>
          <p:nvPr/>
        </p:nvPicPr>
        <p:blipFill>
          <a:blip r:embed="rId4">
            <a:extLst>
              <a:ext uri="{28A0092B-C50C-407E-A947-70E740481C1C}">
                <a14:useLocalDpi xmlns:a14="http://schemas.microsoft.com/office/drawing/2010/main" val="0"/>
              </a:ext>
            </a:extLst>
          </a:blip>
          <a:srcRect t="5717"/>
          <a:stretch>
            <a:fillRect/>
          </a:stretch>
        </p:blipFill>
        <p:spPr bwMode="auto">
          <a:xfrm>
            <a:off x="685800" y="4069563"/>
            <a:ext cx="3124200" cy="2115249"/>
          </a:xfrm>
          <a:prstGeom prst="rect">
            <a:avLst/>
          </a:prstGeom>
          <a:noFill/>
          <a:ln w="38100">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8" name="Picture 14" descr="palmar_erythema"/>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80475" y="4018360"/>
            <a:ext cx="3429000" cy="2248642"/>
          </a:xfrm>
          <a:prstGeom prst="rect">
            <a:avLst/>
          </a:prstGeom>
          <a:noFill/>
          <a:ln w="38100">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2"/>
          </p:nvPr>
        </p:nvSpPr>
        <p:spPr/>
        <p:txBody>
          <a:bodyPr/>
          <a:lstStyle/>
          <a:p>
            <a:fld id="{5EA6D3E2-79FB-4615-85E3-01D4C6F13243}" type="slidenum">
              <a:rPr lang="en-US" smtClean="0"/>
              <a:t>31</a:t>
            </a:fld>
            <a:endParaRPr lang="en-US"/>
          </a:p>
        </p:txBody>
      </p:sp>
    </p:spTree>
    <p:extLst>
      <p:ext uri="{BB962C8B-B14F-4D97-AF65-F5344CB8AC3E}">
        <p14:creationId xmlns:p14="http://schemas.microsoft.com/office/powerpoint/2010/main" val="899565837"/>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Liver-Specific Laboratory Findings</a:t>
            </a:r>
            <a:endParaRPr lang="en-US" dirty="0"/>
          </a:p>
        </p:txBody>
      </p:sp>
      <p:sp>
        <p:nvSpPr>
          <p:cNvPr id="3" name="Content Placeholder 2"/>
          <p:cNvSpPr>
            <a:spLocks noGrp="1"/>
          </p:cNvSpPr>
          <p:nvPr>
            <p:ph idx="1"/>
          </p:nvPr>
        </p:nvSpPr>
        <p:spPr/>
        <p:txBody>
          <a:bodyPr>
            <a:normAutofit lnSpcReduction="10000"/>
          </a:bodyPr>
          <a:lstStyle/>
          <a:p>
            <a:r>
              <a:rPr lang="en-US" dirty="0" smtClean="0"/>
              <a:t>Laboratory Markers</a:t>
            </a:r>
          </a:p>
          <a:p>
            <a:pPr lvl="1"/>
            <a:r>
              <a:rPr lang="en-US" dirty="0" smtClean="0"/>
              <a:t>Hepatic panel: </a:t>
            </a:r>
          </a:p>
          <a:p>
            <a:pPr lvl="2"/>
            <a:r>
              <a:rPr lang="en-US" dirty="0" smtClean="0"/>
              <a:t>AST/ALT </a:t>
            </a:r>
          </a:p>
          <a:p>
            <a:pPr lvl="2"/>
            <a:r>
              <a:rPr lang="en-US" dirty="0" smtClean="0"/>
              <a:t>ALP </a:t>
            </a:r>
          </a:p>
          <a:p>
            <a:pPr lvl="2"/>
            <a:r>
              <a:rPr lang="en-US" dirty="0" err="1" smtClean="0"/>
              <a:t>Bilirubins</a:t>
            </a:r>
            <a:r>
              <a:rPr lang="en-US" dirty="0" smtClean="0"/>
              <a:t> </a:t>
            </a:r>
          </a:p>
          <a:p>
            <a:pPr lvl="2"/>
            <a:r>
              <a:rPr lang="en-US" dirty="0" smtClean="0"/>
              <a:t>Gamma-</a:t>
            </a:r>
            <a:r>
              <a:rPr lang="en-US" dirty="0" err="1" smtClean="0"/>
              <a:t>glutamyl</a:t>
            </a:r>
            <a:r>
              <a:rPr lang="en-US" dirty="0" smtClean="0"/>
              <a:t> </a:t>
            </a:r>
            <a:r>
              <a:rPr lang="en-US" dirty="0" err="1" smtClean="0"/>
              <a:t>transpeptidase</a:t>
            </a:r>
            <a:r>
              <a:rPr lang="en-US" dirty="0" smtClean="0"/>
              <a:t> (GGT)</a:t>
            </a:r>
          </a:p>
          <a:p>
            <a:pPr lvl="1"/>
            <a:r>
              <a:rPr lang="en-US" dirty="0" smtClean="0"/>
              <a:t>Coagulation/Hematology: </a:t>
            </a:r>
          </a:p>
          <a:p>
            <a:pPr lvl="2"/>
            <a:r>
              <a:rPr lang="en-US" dirty="0" smtClean="0"/>
              <a:t>PT/INR, CBC (when </a:t>
            </a:r>
            <a:r>
              <a:rPr lang="en-US" dirty="0" err="1" smtClean="0"/>
              <a:t>asciites</a:t>
            </a:r>
            <a:r>
              <a:rPr lang="en-US" dirty="0" smtClean="0"/>
              <a:t>), platelets</a:t>
            </a:r>
          </a:p>
          <a:p>
            <a:pPr lvl="1"/>
            <a:r>
              <a:rPr lang="en-US" dirty="0" smtClean="0"/>
              <a:t>Off of CHEM-12: </a:t>
            </a:r>
          </a:p>
          <a:p>
            <a:pPr lvl="2"/>
            <a:r>
              <a:rPr lang="en-US" dirty="0" smtClean="0"/>
              <a:t>Albumin</a:t>
            </a:r>
          </a:p>
          <a:p>
            <a:endParaRPr lang="en-US" dirty="0"/>
          </a:p>
        </p:txBody>
      </p:sp>
      <p:sp>
        <p:nvSpPr>
          <p:cNvPr id="6" name="Footer Placeholder 5"/>
          <p:cNvSpPr>
            <a:spLocks noGrp="1"/>
          </p:cNvSpPr>
          <p:nvPr>
            <p:ph type="ftr" sz="quarter" idx="11"/>
          </p:nvPr>
        </p:nvSpPr>
        <p:spPr/>
        <p:txBody>
          <a:bodyPr/>
          <a:lstStyle/>
          <a:p>
            <a:r>
              <a:rPr lang="en-US" smtClean="0"/>
              <a:t>Lawrence Carey, PharmD - TUSP 2014</a:t>
            </a:r>
            <a:endParaRPr lang="en-US"/>
          </a:p>
        </p:txBody>
      </p:sp>
      <p:sp>
        <p:nvSpPr>
          <p:cNvPr id="4" name="Slide Number Placeholder 3"/>
          <p:cNvSpPr>
            <a:spLocks noGrp="1"/>
          </p:cNvSpPr>
          <p:nvPr>
            <p:ph type="sldNum" sz="quarter" idx="12"/>
          </p:nvPr>
        </p:nvSpPr>
        <p:spPr/>
        <p:txBody>
          <a:bodyPr/>
          <a:lstStyle/>
          <a:p>
            <a:fld id="{5EA6D3E2-79FB-4615-85E3-01D4C6F13243}" type="slidenum">
              <a:rPr lang="en-US" smtClean="0"/>
              <a:t>32</a:t>
            </a:fld>
            <a:endParaRPr lang="en-US"/>
          </a:p>
        </p:txBody>
      </p:sp>
    </p:spTree>
    <p:extLst>
      <p:ext uri="{BB962C8B-B14F-4D97-AF65-F5344CB8AC3E}">
        <p14:creationId xmlns:p14="http://schemas.microsoft.com/office/powerpoint/2010/main" val="1833222167"/>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normAutofit/>
          </a:bodyPr>
          <a:lstStyle/>
          <a:p>
            <a:r>
              <a:rPr lang="en-US" dirty="0" smtClean="0">
                <a:solidFill>
                  <a:srgbClr val="FFFF00"/>
                </a:solidFill>
              </a:rPr>
              <a:t>Lab Data: Injury versus Function</a:t>
            </a:r>
            <a:endParaRPr lang="en-US" dirty="0">
              <a:solidFill>
                <a:srgbClr val="FFFF00"/>
              </a:solidFill>
            </a:endParaRPr>
          </a:p>
        </p:txBody>
      </p:sp>
      <p:sp>
        <p:nvSpPr>
          <p:cNvPr id="11" name="Text Placeholder 10"/>
          <p:cNvSpPr>
            <a:spLocks noGrp="1"/>
          </p:cNvSpPr>
          <p:nvPr>
            <p:ph type="body" idx="1"/>
          </p:nvPr>
        </p:nvSpPr>
        <p:spPr/>
        <p:txBody>
          <a:bodyPr/>
          <a:lstStyle/>
          <a:p>
            <a:r>
              <a:rPr lang="en-US" dirty="0" smtClean="0"/>
              <a:t>INJURY	</a:t>
            </a:r>
            <a:endParaRPr lang="en-US" dirty="0"/>
          </a:p>
        </p:txBody>
      </p:sp>
      <p:sp>
        <p:nvSpPr>
          <p:cNvPr id="9" name="Content Placeholder 8"/>
          <p:cNvSpPr>
            <a:spLocks noGrp="1"/>
          </p:cNvSpPr>
          <p:nvPr>
            <p:ph sz="half" idx="2"/>
          </p:nvPr>
        </p:nvSpPr>
        <p:spPr/>
        <p:txBody>
          <a:bodyPr>
            <a:normAutofit fontScale="92500"/>
          </a:bodyPr>
          <a:lstStyle/>
          <a:p>
            <a:r>
              <a:rPr lang="en-US" dirty="0" smtClean="0"/>
              <a:t>Damage to hepatocytes</a:t>
            </a:r>
          </a:p>
          <a:p>
            <a:pPr lvl="1"/>
            <a:r>
              <a:rPr lang="en-US" dirty="0" smtClean="0"/>
              <a:t>Toxins, viral, ischemia, alcohol, cholestasis </a:t>
            </a:r>
          </a:p>
          <a:p>
            <a:r>
              <a:rPr lang="en-US" dirty="0" smtClean="0"/>
              <a:t>Measured by </a:t>
            </a:r>
          </a:p>
          <a:p>
            <a:pPr lvl="1"/>
            <a:r>
              <a:rPr lang="en-US" dirty="0" smtClean="0"/>
              <a:t>Intracellular enzymes</a:t>
            </a:r>
          </a:p>
          <a:p>
            <a:pPr lvl="2"/>
            <a:r>
              <a:rPr lang="en-US" dirty="0" smtClean="0"/>
              <a:t>↑AST  &gt; 3x ULN</a:t>
            </a:r>
          </a:p>
          <a:p>
            <a:pPr lvl="2"/>
            <a:r>
              <a:rPr lang="en-US" dirty="0" smtClean="0"/>
              <a:t>↑ALT  &gt; 3x ULN</a:t>
            </a:r>
          </a:p>
          <a:p>
            <a:pPr lvl="2"/>
            <a:r>
              <a:rPr lang="en-US" dirty="0" smtClean="0"/>
              <a:t>AST: ALT ratio &gt; 2:1</a:t>
            </a:r>
          </a:p>
          <a:p>
            <a:pPr lvl="1"/>
            <a:r>
              <a:rPr lang="en-US" dirty="0" smtClean="0"/>
              <a:t>↑ALP (+/- ↑ GGT)</a:t>
            </a:r>
          </a:p>
          <a:p>
            <a:pPr marL="57150" indent="0" algn="ctr">
              <a:buNone/>
            </a:pPr>
            <a:endParaRPr lang="en-US" b="1" i="1" dirty="0" smtClean="0"/>
          </a:p>
          <a:p>
            <a:pPr marL="57150" indent="0" algn="ctr">
              <a:buNone/>
            </a:pPr>
            <a:r>
              <a:rPr lang="en-US" b="1" i="1" dirty="0" smtClean="0"/>
              <a:t>VALUES CAN BE MUCH HIGHER</a:t>
            </a:r>
          </a:p>
          <a:p>
            <a:pPr lvl="1"/>
            <a:endParaRPr lang="en-US" dirty="0" smtClean="0"/>
          </a:p>
          <a:p>
            <a:pPr lvl="1"/>
            <a:endParaRPr lang="en-US" dirty="0"/>
          </a:p>
        </p:txBody>
      </p:sp>
      <p:sp>
        <p:nvSpPr>
          <p:cNvPr id="12" name="Text Placeholder 11"/>
          <p:cNvSpPr>
            <a:spLocks noGrp="1"/>
          </p:cNvSpPr>
          <p:nvPr>
            <p:ph type="body" sz="quarter" idx="3"/>
          </p:nvPr>
        </p:nvSpPr>
        <p:spPr/>
        <p:txBody>
          <a:bodyPr/>
          <a:lstStyle/>
          <a:p>
            <a:r>
              <a:rPr lang="en-US" dirty="0" smtClean="0"/>
              <a:t>FUNCTION</a:t>
            </a:r>
            <a:endParaRPr lang="en-US" dirty="0"/>
          </a:p>
        </p:txBody>
      </p:sp>
      <p:sp>
        <p:nvSpPr>
          <p:cNvPr id="10" name="Content Placeholder 9"/>
          <p:cNvSpPr>
            <a:spLocks noGrp="1"/>
          </p:cNvSpPr>
          <p:nvPr>
            <p:ph sz="quarter" idx="4"/>
          </p:nvPr>
        </p:nvSpPr>
        <p:spPr/>
        <p:txBody>
          <a:bodyPr>
            <a:normAutofit/>
          </a:bodyPr>
          <a:lstStyle/>
          <a:p>
            <a:pPr>
              <a:lnSpc>
                <a:spcPct val="90000"/>
              </a:lnSpc>
            </a:pPr>
            <a:r>
              <a:rPr lang="en-US" dirty="0" smtClean="0"/>
              <a:t>Measures ability of liver to perform normal daily functions</a:t>
            </a:r>
          </a:p>
          <a:p>
            <a:pPr>
              <a:lnSpc>
                <a:spcPct val="90000"/>
              </a:lnSpc>
            </a:pPr>
            <a:r>
              <a:rPr lang="en-US" dirty="0" smtClean="0"/>
              <a:t>Measured by</a:t>
            </a:r>
          </a:p>
          <a:p>
            <a:pPr lvl="1">
              <a:lnSpc>
                <a:spcPct val="90000"/>
              </a:lnSpc>
            </a:pPr>
            <a:r>
              <a:rPr lang="en-US" sz="2400" dirty="0" smtClean="0">
                <a:cs typeface="Arial" charset="0"/>
              </a:rPr>
              <a:t>↑ </a:t>
            </a:r>
            <a:r>
              <a:rPr lang="en-US" sz="2400" dirty="0" smtClean="0"/>
              <a:t>INR</a:t>
            </a:r>
          </a:p>
          <a:p>
            <a:pPr lvl="1">
              <a:lnSpc>
                <a:spcPct val="90000"/>
              </a:lnSpc>
            </a:pPr>
            <a:r>
              <a:rPr lang="en-US" sz="2400" dirty="0" smtClean="0">
                <a:cs typeface="Arial" charset="0"/>
              </a:rPr>
              <a:t>↓ A</a:t>
            </a:r>
            <a:r>
              <a:rPr lang="en-US" sz="2400" dirty="0" smtClean="0"/>
              <a:t>lbumin</a:t>
            </a:r>
          </a:p>
          <a:p>
            <a:pPr lvl="1">
              <a:lnSpc>
                <a:spcPct val="90000"/>
              </a:lnSpc>
            </a:pPr>
            <a:r>
              <a:rPr lang="en-US" sz="2400" dirty="0" smtClean="0"/>
              <a:t>↑ Unconjugated bilirubin</a:t>
            </a:r>
          </a:p>
          <a:p>
            <a:pPr lvl="1">
              <a:lnSpc>
                <a:spcPct val="90000"/>
              </a:lnSpc>
            </a:pPr>
            <a:r>
              <a:rPr lang="en-US" sz="2400" dirty="0" smtClean="0">
                <a:cs typeface="Arial" charset="0"/>
              </a:rPr>
              <a:t>↑ </a:t>
            </a:r>
            <a:r>
              <a:rPr lang="en-US" sz="2400" dirty="0" smtClean="0"/>
              <a:t>Total bilirubin</a:t>
            </a:r>
          </a:p>
          <a:p>
            <a:pPr lvl="1">
              <a:lnSpc>
                <a:spcPct val="90000"/>
              </a:lnSpc>
            </a:pPr>
            <a:endParaRPr lang="en-US" u="sng" dirty="0" smtClean="0"/>
          </a:p>
          <a:p>
            <a:endParaRPr lang="en-US" dirty="0"/>
          </a:p>
        </p:txBody>
      </p:sp>
      <p:sp>
        <p:nvSpPr>
          <p:cNvPr id="6" name="Footer Placeholder 5"/>
          <p:cNvSpPr>
            <a:spLocks noGrp="1"/>
          </p:cNvSpPr>
          <p:nvPr>
            <p:ph type="ftr" sz="quarter" idx="11"/>
          </p:nvPr>
        </p:nvSpPr>
        <p:spPr/>
        <p:txBody>
          <a:bodyPr/>
          <a:lstStyle/>
          <a:p>
            <a:r>
              <a:rPr lang="en-US" smtClean="0"/>
              <a:t>Lawrence Carey, PharmD - TUSP 2014</a:t>
            </a:r>
            <a:endParaRPr lang="en-US"/>
          </a:p>
        </p:txBody>
      </p:sp>
      <p:sp>
        <p:nvSpPr>
          <p:cNvPr id="2" name="Slide Number Placeholder 1"/>
          <p:cNvSpPr>
            <a:spLocks noGrp="1"/>
          </p:cNvSpPr>
          <p:nvPr>
            <p:ph type="sldNum" sz="quarter" idx="12"/>
          </p:nvPr>
        </p:nvSpPr>
        <p:spPr/>
        <p:txBody>
          <a:bodyPr/>
          <a:lstStyle/>
          <a:p>
            <a:fld id="{5EA6D3E2-79FB-4615-85E3-01D4C6F13243}" type="slidenum">
              <a:rPr lang="en-US" smtClean="0"/>
              <a:t>33</a:t>
            </a:fld>
            <a:endParaRPr lang="en-US"/>
          </a:p>
        </p:txBody>
      </p:sp>
    </p:spTree>
    <p:extLst>
      <p:ext uri="{BB962C8B-B14F-4D97-AF65-F5344CB8AC3E}">
        <p14:creationId xmlns:p14="http://schemas.microsoft.com/office/powerpoint/2010/main" val="2056446952"/>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Elevated Bilirubin</a:t>
            </a:r>
            <a:endParaRPr lang="en-US" dirty="0"/>
          </a:p>
        </p:txBody>
      </p:sp>
      <p:sp>
        <p:nvSpPr>
          <p:cNvPr id="3" name="Content Placeholder 2"/>
          <p:cNvSpPr>
            <a:spLocks noGrp="1"/>
          </p:cNvSpPr>
          <p:nvPr>
            <p:ph idx="1"/>
          </p:nvPr>
        </p:nvSpPr>
        <p:spPr/>
        <p:txBody>
          <a:bodyPr>
            <a:normAutofit fontScale="92500" lnSpcReduction="10000"/>
          </a:bodyPr>
          <a:lstStyle/>
          <a:p>
            <a:r>
              <a:rPr lang="en-US" sz="3000" dirty="0" smtClean="0"/>
              <a:t>Increased bilirubin may result from</a:t>
            </a:r>
          </a:p>
          <a:p>
            <a:pPr lvl="1"/>
            <a:r>
              <a:rPr lang="en-US" sz="2600" dirty="0" smtClean="0"/>
              <a:t>Blockage/damage in the biliary canal (gall stone, tumor)</a:t>
            </a:r>
          </a:p>
          <a:p>
            <a:pPr lvl="1"/>
            <a:r>
              <a:rPr lang="en-US" sz="2600" dirty="0" smtClean="0">
                <a:solidFill>
                  <a:srgbClr val="FF0000"/>
                </a:solidFill>
              </a:rPr>
              <a:t>Loss of liver function leading to decreased conjugation</a:t>
            </a:r>
          </a:p>
          <a:p>
            <a:pPr lvl="1"/>
            <a:r>
              <a:rPr lang="en-US" sz="2600" dirty="0" smtClean="0"/>
              <a:t>Increased RBC destruction (hemolytic anemia)</a:t>
            </a:r>
          </a:p>
          <a:p>
            <a:r>
              <a:rPr lang="en-US" sz="3000" dirty="0" smtClean="0"/>
              <a:t>Conjugated bilirubin eliminated via the bile duct </a:t>
            </a:r>
          </a:p>
          <a:p>
            <a:pPr lvl="1"/>
            <a:r>
              <a:rPr lang="en-US" sz="2600" dirty="0" smtClean="0"/>
              <a:t>Gives stool its brown color, urine its yellow color  </a:t>
            </a:r>
          </a:p>
          <a:p>
            <a:pPr lvl="1"/>
            <a:r>
              <a:rPr lang="en-US" sz="2600" dirty="0" smtClean="0"/>
              <a:t>As the liver is damaged, less bilirubin is conjugated </a:t>
            </a:r>
          </a:p>
          <a:p>
            <a:pPr lvl="2"/>
            <a:r>
              <a:rPr lang="en-US" sz="2200" dirty="0" smtClean="0"/>
              <a:t>Have more unconjugated bilirubin </a:t>
            </a:r>
          </a:p>
          <a:p>
            <a:pPr lvl="1"/>
            <a:r>
              <a:rPr lang="en-US" sz="2600" dirty="0" smtClean="0"/>
              <a:t>As more hepatocytes die, conjugated </a:t>
            </a:r>
            <a:r>
              <a:rPr lang="en-US" sz="2600" dirty="0" err="1" smtClean="0"/>
              <a:t>bili</a:t>
            </a:r>
            <a:r>
              <a:rPr lang="en-US" sz="2600" dirty="0" smtClean="0"/>
              <a:t> also released </a:t>
            </a:r>
          </a:p>
          <a:p>
            <a:pPr lvl="2"/>
            <a:r>
              <a:rPr lang="en-US" sz="2200" dirty="0" smtClean="0"/>
              <a:t>Circulates the yellowing agent</a:t>
            </a:r>
          </a:p>
          <a:p>
            <a:pPr lvl="2"/>
            <a:r>
              <a:rPr lang="en-US" sz="2200" dirty="0" smtClean="0"/>
              <a:t>See jaundice of skin/eyes, cola-colored urine, pale stools, itchiness</a:t>
            </a:r>
          </a:p>
        </p:txBody>
      </p:sp>
      <p:sp>
        <p:nvSpPr>
          <p:cNvPr id="6" name="Footer Placeholder 5"/>
          <p:cNvSpPr>
            <a:spLocks noGrp="1"/>
          </p:cNvSpPr>
          <p:nvPr>
            <p:ph type="ftr" sz="quarter" idx="11"/>
          </p:nvPr>
        </p:nvSpPr>
        <p:spPr/>
        <p:txBody>
          <a:bodyPr/>
          <a:lstStyle/>
          <a:p>
            <a:r>
              <a:rPr lang="en-US" smtClean="0"/>
              <a:t>Lawrence Carey, PharmD - TUSP 2014</a:t>
            </a:r>
            <a:endParaRPr lang="en-US"/>
          </a:p>
        </p:txBody>
      </p:sp>
      <p:sp>
        <p:nvSpPr>
          <p:cNvPr id="4" name="Slide Number Placeholder 3"/>
          <p:cNvSpPr>
            <a:spLocks noGrp="1"/>
          </p:cNvSpPr>
          <p:nvPr>
            <p:ph type="sldNum" sz="quarter" idx="12"/>
          </p:nvPr>
        </p:nvSpPr>
        <p:spPr/>
        <p:txBody>
          <a:bodyPr/>
          <a:lstStyle/>
          <a:p>
            <a:fld id="{5EA6D3E2-79FB-4615-85E3-01D4C6F13243}" type="slidenum">
              <a:rPr lang="en-US" smtClean="0"/>
              <a:t>34</a:t>
            </a:fld>
            <a:endParaRPr lang="en-US"/>
          </a:p>
        </p:txBody>
      </p:sp>
    </p:spTree>
    <p:extLst>
      <p:ext uri="{BB962C8B-B14F-4D97-AF65-F5344CB8AC3E}">
        <p14:creationId xmlns:p14="http://schemas.microsoft.com/office/powerpoint/2010/main" val="2028350123"/>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FFFF00"/>
                </a:solidFill>
              </a:rPr>
              <a:t>Utility of The </a:t>
            </a:r>
            <a:r>
              <a:rPr lang="en-US" dirty="0" err="1" smtClean="0">
                <a:solidFill>
                  <a:srgbClr val="FFFF00"/>
                </a:solidFill>
              </a:rPr>
              <a:t>Bilirubins</a:t>
            </a:r>
            <a:r>
              <a:rPr lang="en-US" dirty="0" smtClean="0">
                <a:solidFill>
                  <a:srgbClr val="FFFF00"/>
                </a:solidFill>
              </a:rPr>
              <a:t> in Liver Disease</a:t>
            </a:r>
            <a:endParaRPr lang="en-US" dirty="0">
              <a:solidFill>
                <a:srgbClr val="FFFF00"/>
              </a:solidFill>
            </a:endParaRPr>
          </a:p>
        </p:txBody>
      </p:sp>
      <p:sp>
        <p:nvSpPr>
          <p:cNvPr id="9" name="Content Placeholder 8"/>
          <p:cNvSpPr>
            <a:spLocks noGrp="1"/>
          </p:cNvSpPr>
          <p:nvPr>
            <p:ph sz="half" idx="1"/>
          </p:nvPr>
        </p:nvSpPr>
        <p:spPr/>
        <p:txBody>
          <a:bodyPr>
            <a:normAutofit lnSpcReduction="10000"/>
          </a:bodyPr>
          <a:lstStyle/>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pPr marL="0" indent="0" algn="r">
              <a:buNone/>
            </a:pPr>
            <a:r>
              <a:rPr lang="en-US" sz="1600" dirty="0" err="1" smtClean="0"/>
              <a:t>Sease</a:t>
            </a:r>
            <a:r>
              <a:rPr lang="en-US" sz="1600" dirty="0" smtClean="0"/>
              <a:t> JM. In </a:t>
            </a:r>
            <a:r>
              <a:rPr lang="en-US" sz="1600" i="1" dirty="0" smtClean="0"/>
              <a:t>Pharmacotherapy</a:t>
            </a:r>
            <a:r>
              <a:rPr lang="en-US" sz="1600" dirty="0" smtClean="0"/>
              <a:t>,                                     8</a:t>
            </a:r>
            <a:r>
              <a:rPr lang="en-US" sz="1600" baseline="30000" dirty="0" smtClean="0"/>
              <a:t>th</a:t>
            </a:r>
            <a:r>
              <a:rPr lang="en-US" sz="1600" dirty="0" smtClean="0"/>
              <a:t> edition, 2011</a:t>
            </a:r>
            <a:r>
              <a:rPr lang="en-US" sz="1600" i="1" dirty="0" smtClean="0"/>
              <a:t>.</a:t>
            </a:r>
          </a:p>
          <a:p>
            <a:pPr algn="r"/>
            <a:endParaRPr lang="en-US" sz="1600" dirty="0" smtClean="0"/>
          </a:p>
          <a:p>
            <a:endParaRPr lang="en-US" dirty="0"/>
          </a:p>
          <a:p>
            <a:endParaRPr lang="en-US" dirty="0" smtClean="0"/>
          </a:p>
          <a:p>
            <a:endParaRPr lang="en-US" dirty="0"/>
          </a:p>
          <a:p>
            <a:endParaRPr lang="en-US" dirty="0" smtClean="0"/>
          </a:p>
          <a:p>
            <a:endParaRPr lang="en-US" dirty="0"/>
          </a:p>
          <a:p>
            <a:pPr marL="0" indent="0">
              <a:buNone/>
            </a:pPr>
            <a:endParaRPr lang="en-US" sz="1600" dirty="0"/>
          </a:p>
        </p:txBody>
      </p:sp>
      <p:sp>
        <p:nvSpPr>
          <p:cNvPr id="7" name="Content Placeholder 6"/>
          <p:cNvSpPr>
            <a:spLocks noGrp="1"/>
          </p:cNvSpPr>
          <p:nvPr>
            <p:ph sz="half" idx="2"/>
          </p:nvPr>
        </p:nvSpPr>
        <p:spPr/>
        <p:txBody>
          <a:bodyPr>
            <a:normAutofit lnSpcReduction="10000"/>
          </a:bodyPr>
          <a:lstStyle/>
          <a:p>
            <a:r>
              <a:rPr lang="en-US" dirty="0" smtClean="0"/>
              <a:t>Can use for diagnostic purposes</a:t>
            </a:r>
          </a:p>
          <a:p>
            <a:pPr lvl="1"/>
            <a:r>
              <a:rPr lang="en-US" dirty="0" smtClean="0"/>
              <a:t>If conjugated bilirubin elevated, sure sign of liver disease</a:t>
            </a:r>
          </a:p>
          <a:p>
            <a:pPr lvl="2"/>
            <a:r>
              <a:rPr lang="en-US" dirty="0" smtClean="0"/>
              <a:t>↑ conjugated plus                  ↑ AST/ALT = significant liver injury</a:t>
            </a:r>
          </a:p>
          <a:p>
            <a:pPr lvl="2"/>
            <a:r>
              <a:rPr lang="en-US" dirty="0" smtClean="0"/>
              <a:t>↑ conjugated plus                  ↑ ALP = </a:t>
            </a:r>
            <a:r>
              <a:rPr lang="en-US" dirty="0" err="1" smtClean="0"/>
              <a:t>cholestatic</a:t>
            </a:r>
            <a:r>
              <a:rPr lang="en-US" dirty="0" smtClean="0"/>
              <a:t> disease</a:t>
            </a:r>
          </a:p>
          <a:p>
            <a:pPr lvl="1"/>
            <a:r>
              <a:rPr lang="en-US" dirty="0" smtClean="0"/>
              <a:t>↑ unconjugated = possible hemolysis</a:t>
            </a:r>
          </a:p>
          <a:p>
            <a:pPr lvl="1"/>
            <a:endParaRPr lang="en-US" dirty="0" smtClean="0"/>
          </a:p>
          <a:p>
            <a:pPr lvl="1"/>
            <a:endParaRPr lang="en-US" dirty="0" smtClean="0"/>
          </a:p>
          <a:p>
            <a:pPr lvl="1"/>
            <a:endParaRPr lang="en-US" dirty="0" smtClean="0"/>
          </a:p>
          <a:p>
            <a:pPr lvl="1"/>
            <a:endParaRPr lang="en-US" dirty="0" smtClean="0"/>
          </a:p>
          <a:p>
            <a:pPr lvl="1"/>
            <a:endParaRPr lang="en-US" dirty="0"/>
          </a:p>
        </p:txBody>
      </p:sp>
      <p:sp>
        <p:nvSpPr>
          <p:cNvPr id="11" name="Footer Placeholder 10"/>
          <p:cNvSpPr>
            <a:spLocks noGrp="1"/>
          </p:cNvSpPr>
          <p:nvPr>
            <p:ph type="ftr" sz="quarter" idx="11"/>
          </p:nvPr>
        </p:nvSpPr>
        <p:spPr/>
        <p:txBody>
          <a:bodyPr/>
          <a:lstStyle/>
          <a:p>
            <a:r>
              <a:rPr lang="en-US" smtClean="0"/>
              <a:t>Lawrence Carey, PharmD - TUSP 2014</a:t>
            </a:r>
            <a:endParaRPr lang="en-US"/>
          </a:p>
        </p:txBody>
      </p:sp>
      <p:pic>
        <p:nvPicPr>
          <p:cNvPr id="10" name="Picture 21" descr="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1600200"/>
            <a:ext cx="3993996" cy="3200400"/>
          </a:xfrm>
          <a:prstGeom prst="rect">
            <a:avLst/>
          </a:prstGeom>
          <a:noFill/>
          <a:ln w="9525" cmpd="sng">
            <a:solidFill>
              <a:schemeClr val="tx1"/>
            </a:solidFill>
          </a:ln>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2"/>
          </p:nvPr>
        </p:nvSpPr>
        <p:spPr/>
        <p:txBody>
          <a:bodyPr/>
          <a:lstStyle/>
          <a:p>
            <a:fld id="{5EA6D3E2-79FB-4615-85E3-01D4C6F13243}" type="slidenum">
              <a:rPr lang="en-US" smtClean="0"/>
              <a:t>35</a:t>
            </a:fld>
            <a:endParaRPr lang="en-US"/>
          </a:p>
        </p:txBody>
      </p:sp>
    </p:spTree>
    <p:extLst>
      <p:ext uri="{BB962C8B-B14F-4D97-AF65-F5344CB8AC3E}">
        <p14:creationId xmlns:p14="http://schemas.microsoft.com/office/powerpoint/2010/main" val="2653426601"/>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FF00"/>
                </a:solidFill>
              </a:rPr>
              <a:t>Other Lab Changes</a:t>
            </a:r>
            <a:endParaRPr lang="en-US" dirty="0">
              <a:solidFill>
                <a:srgbClr val="FFFF00"/>
              </a:solidFill>
            </a:endParaRPr>
          </a:p>
        </p:txBody>
      </p:sp>
      <p:sp>
        <p:nvSpPr>
          <p:cNvPr id="8" name="Text Placeholder 7"/>
          <p:cNvSpPr>
            <a:spLocks noGrp="1"/>
          </p:cNvSpPr>
          <p:nvPr>
            <p:ph type="body" idx="1"/>
          </p:nvPr>
        </p:nvSpPr>
        <p:spPr/>
        <p:txBody>
          <a:bodyPr>
            <a:normAutofit/>
          </a:bodyPr>
          <a:lstStyle/>
          <a:p>
            <a:r>
              <a:rPr lang="en-US" dirty="0" smtClean="0"/>
              <a:t>Coagulation Studies	</a:t>
            </a:r>
            <a:endParaRPr lang="en-US" dirty="0"/>
          </a:p>
        </p:txBody>
      </p:sp>
      <p:sp>
        <p:nvSpPr>
          <p:cNvPr id="9" name="Content Placeholder 8"/>
          <p:cNvSpPr>
            <a:spLocks noGrp="1"/>
          </p:cNvSpPr>
          <p:nvPr>
            <p:ph sz="half" idx="2"/>
          </p:nvPr>
        </p:nvSpPr>
        <p:spPr/>
        <p:txBody>
          <a:bodyPr>
            <a:normAutofit lnSpcReduction="10000"/>
          </a:bodyPr>
          <a:lstStyle/>
          <a:p>
            <a:r>
              <a:rPr lang="en-US" dirty="0" smtClean="0"/>
              <a:t>↑ bleeding as normal liver synthesizes clotting factors</a:t>
            </a:r>
          </a:p>
          <a:p>
            <a:pPr lvl="1"/>
            <a:r>
              <a:rPr lang="en-US" dirty="0" smtClean="0"/>
              <a:t>Liver disease reduces synthesis, increases fibrinolysis, affects platelets</a:t>
            </a:r>
          </a:p>
          <a:p>
            <a:pPr lvl="1"/>
            <a:r>
              <a:rPr lang="en-US" dirty="0" smtClean="0"/>
              <a:t>Most common: factor VII deficiency (60% of cases); this is a poor prognostic sign</a:t>
            </a:r>
          </a:p>
          <a:p>
            <a:pPr lvl="1"/>
            <a:r>
              <a:rPr lang="en-US" dirty="0" smtClean="0"/>
              <a:t>PT used in Child-Pugh scoring, INR in MELD</a:t>
            </a:r>
          </a:p>
          <a:p>
            <a:pPr lvl="1"/>
            <a:r>
              <a:rPr lang="en-US" dirty="0" smtClean="0"/>
              <a:t>Thrombocytopenia: up to 70% of cirrhotic patients</a:t>
            </a:r>
            <a:endParaRPr lang="en-US" dirty="0"/>
          </a:p>
        </p:txBody>
      </p:sp>
      <p:sp>
        <p:nvSpPr>
          <p:cNvPr id="10" name="Text Placeholder 9"/>
          <p:cNvSpPr>
            <a:spLocks noGrp="1"/>
          </p:cNvSpPr>
          <p:nvPr>
            <p:ph type="body" sz="quarter" idx="3"/>
          </p:nvPr>
        </p:nvSpPr>
        <p:spPr/>
        <p:txBody>
          <a:bodyPr/>
          <a:lstStyle/>
          <a:p>
            <a:r>
              <a:rPr lang="en-US" dirty="0" smtClean="0"/>
              <a:t>Albumin</a:t>
            </a:r>
            <a:endParaRPr lang="en-US" dirty="0"/>
          </a:p>
        </p:txBody>
      </p:sp>
      <p:sp>
        <p:nvSpPr>
          <p:cNvPr id="11" name="Content Placeholder 10"/>
          <p:cNvSpPr>
            <a:spLocks noGrp="1"/>
          </p:cNvSpPr>
          <p:nvPr>
            <p:ph sz="quarter" idx="4"/>
          </p:nvPr>
        </p:nvSpPr>
        <p:spPr/>
        <p:txBody>
          <a:bodyPr>
            <a:normAutofit fontScale="92500"/>
          </a:bodyPr>
          <a:lstStyle/>
          <a:p>
            <a:r>
              <a:rPr lang="en-US" dirty="0" smtClean="0"/>
              <a:t>Most abundant protein in circulation </a:t>
            </a:r>
          </a:p>
          <a:p>
            <a:r>
              <a:rPr lang="en-US" dirty="0" smtClean="0"/>
              <a:t>Main physiologic function:  maintain colloid osmotic pressure </a:t>
            </a:r>
          </a:p>
          <a:p>
            <a:r>
              <a:rPr lang="en-US" dirty="0" smtClean="0"/>
              <a:t>Other functions: </a:t>
            </a:r>
          </a:p>
          <a:p>
            <a:pPr lvl="1"/>
            <a:r>
              <a:rPr lang="en-US" dirty="0" smtClean="0"/>
              <a:t>Transport of various molecules</a:t>
            </a:r>
          </a:p>
          <a:p>
            <a:pPr lvl="1"/>
            <a:r>
              <a:rPr lang="en-US" dirty="0" smtClean="0"/>
              <a:t>Antioxidant/anti-inflammatory </a:t>
            </a:r>
          </a:p>
          <a:p>
            <a:pPr lvl="1"/>
            <a:r>
              <a:rPr lang="en-US" dirty="0" smtClean="0"/>
              <a:t>Improve diuretic response</a:t>
            </a:r>
          </a:p>
          <a:p>
            <a:pPr marL="457200" lvl="1" indent="0" algn="r">
              <a:buNone/>
            </a:pPr>
            <a:r>
              <a:rPr lang="en-US" sz="1500" dirty="0" smtClean="0"/>
              <a:t>Wong F. </a:t>
            </a:r>
            <a:r>
              <a:rPr lang="en-US" sz="1500" i="1" dirty="0" err="1" smtClean="0"/>
              <a:t>Natl</a:t>
            </a:r>
            <a:r>
              <a:rPr lang="en-US" sz="1500" i="1" dirty="0" smtClean="0"/>
              <a:t> </a:t>
            </a:r>
            <a:r>
              <a:rPr lang="en-US" sz="1500" i="1" dirty="0" err="1" smtClean="0"/>
              <a:t>Clin</a:t>
            </a:r>
            <a:r>
              <a:rPr lang="en-US" sz="1500" i="1" dirty="0" smtClean="0"/>
              <a:t> </a:t>
            </a:r>
            <a:r>
              <a:rPr lang="en-US" sz="1500" i="1" dirty="0" err="1" smtClean="0"/>
              <a:t>Pract</a:t>
            </a:r>
            <a:r>
              <a:rPr lang="en-US" sz="1500" i="1" dirty="0" smtClean="0"/>
              <a:t> </a:t>
            </a:r>
            <a:r>
              <a:rPr lang="en-US" sz="1500" i="1" dirty="0" err="1" smtClean="0"/>
              <a:t>Gastroent</a:t>
            </a:r>
            <a:r>
              <a:rPr lang="en-US" sz="1500" i="1" dirty="0" smtClean="0"/>
              <a:t> </a:t>
            </a:r>
            <a:r>
              <a:rPr lang="en-US" sz="1500" i="1" dirty="0" err="1" smtClean="0"/>
              <a:t>Hepatol</a:t>
            </a:r>
            <a:r>
              <a:rPr lang="en-US" sz="1500" i="1" dirty="0" smtClean="0"/>
              <a:t> </a:t>
            </a:r>
            <a:r>
              <a:rPr lang="en-US" sz="1500" dirty="0" smtClean="0"/>
              <a:t>2007;4(1):43-51. </a:t>
            </a:r>
          </a:p>
        </p:txBody>
      </p:sp>
      <p:sp>
        <p:nvSpPr>
          <p:cNvPr id="6" name="Footer Placeholder 5"/>
          <p:cNvSpPr>
            <a:spLocks noGrp="1"/>
          </p:cNvSpPr>
          <p:nvPr>
            <p:ph type="ftr" sz="quarter" idx="11"/>
          </p:nvPr>
        </p:nvSpPr>
        <p:spPr/>
        <p:txBody>
          <a:bodyPr/>
          <a:lstStyle/>
          <a:p>
            <a:r>
              <a:rPr lang="en-US" smtClean="0"/>
              <a:t>Lawrence Carey, PharmD - TUSP 2014</a:t>
            </a:r>
            <a:endParaRPr lang="en-US"/>
          </a:p>
        </p:txBody>
      </p:sp>
      <p:sp>
        <p:nvSpPr>
          <p:cNvPr id="3" name="Slide Number Placeholder 2"/>
          <p:cNvSpPr>
            <a:spLocks noGrp="1"/>
          </p:cNvSpPr>
          <p:nvPr>
            <p:ph type="sldNum" sz="quarter" idx="12"/>
          </p:nvPr>
        </p:nvSpPr>
        <p:spPr/>
        <p:txBody>
          <a:bodyPr/>
          <a:lstStyle/>
          <a:p>
            <a:fld id="{5EA6D3E2-79FB-4615-85E3-01D4C6F13243}" type="slidenum">
              <a:rPr lang="en-US" smtClean="0"/>
              <a:t>36</a:t>
            </a:fld>
            <a:endParaRPr lang="en-US"/>
          </a:p>
        </p:txBody>
      </p:sp>
    </p:spTree>
    <p:extLst>
      <p:ext uri="{BB962C8B-B14F-4D97-AF65-F5344CB8AC3E}">
        <p14:creationId xmlns:p14="http://schemas.microsoft.com/office/powerpoint/2010/main" val="1686746182"/>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Child-Pugh Scoring versus MELD</a:t>
            </a:r>
            <a:endParaRPr lang="en-US" dirty="0"/>
          </a:p>
        </p:txBody>
      </p:sp>
      <p:sp>
        <p:nvSpPr>
          <p:cNvPr id="3" name="Content Placeholder 2"/>
          <p:cNvSpPr>
            <a:spLocks noGrp="1"/>
          </p:cNvSpPr>
          <p:nvPr>
            <p:ph idx="1"/>
          </p:nvPr>
        </p:nvSpPr>
        <p:spPr/>
        <p:txBody>
          <a:bodyPr/>
          <a:lstStyle/>
          <a:p>
            <a:r>
              <a:rPr lang="en-US" dirty="0" smtClean="0"/>
              <a:t>MELD: Model for End-Stage LD</a:t>
            </a:r>
          </a:p>
          <a:p>
            <a:pPr lvl="1"/>
            <a:r>
              <a:rPr lang="en-US" dirty="0" smtClean="0"/>
              <a:t>Uses bilirubin, INR, SCr to prioritize transplant candidates </a:t>
            </a:r>
          </a:p>
          <a:p>
            <a:pPr lvl="1"/>
            <a:r>
              <a:rPr lang="en-US" dirty="0" smtClean="0"/>
              <a:t>Range of points: 6 (less ill) to 40 (gravely ill) </a:t>
            </a:r>
          </a:p>
          <a:p>
            <a:r>
              <a:rPr lang="en-US" dirty="0" smtClean="0"/>
              <a:t>Child-Pugh: </a:t>
            </a:r>
          </a:p>
          <a:p>
            <a:pPr lvl="1"/>
            <a:r>
              <a:rPr lang="en-US" dirty="0" smtClean="0"/>
              <a:t>Grade C survival 45% @ 1 year, 35% @ 2 years</a:t>
            </a:r>
          </a:p>
          <a:p>
            <a:pPr marL="457200" lvl="1" indent="0">
              <a:buNone/>
            </a:pPr>
            <a:endParaRPr lang="en-US" dirty="0"/>
          </a:p>
        </p:txBody>
      </p:sp>
      <p:sp>
        <p:nvSpPr>
          <p:cNvPr id="6" name="Footer Placeholder 5"/>
          <p:cNvSpPr>
            <a:spLocks noGrp="1"/>
          </p:cNvSpPr>
          <p:nvPr>
            <p:ph type="ftr" sz="quarter" idx="11"/>
          </p:nvPr>
        </p:nvSpPr>
        <p:spPr/>
        <p:txBody>
          <a:bodyPr/>
          <a:lstStyle/>
          <a:p>
            <a:r>
              <a:rPr lang="en-US" smtClean="0"/>
              <a:t>Lawrence Carey, PharmD - TUSP 2014</a:t>
            </a:r>
            <a:endParaRPr lang="en-US"/>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1200" y="4800600"/>
            <a:ext cx="5307779" cy="14845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Slide Number Placeholder 3"/>
          <p:cNvSpPr>
            <a:spLocks noGrp="1"/>
          </p:cNvSpPr>
          <p:nvPr>
            <p:ph type="sldNum" sz="quarter" idx="12"/>
          </p:nvPr>
        </p:nvSpPr>
        <p:spPr/>
        <p:txBody>
          <a:bodyPr/>
          <a:lstStyle/>
          <a:p>
            <a:fld id="{5EA6D3E2-79FB-4615-85E3-01D4C6F13243}" type="slidenum">
              <a:rPr lang="en-US" smtClean="0"/>
              <a:t>37</a:t>
            </a:fld>
            <a:endParaRPr lang="en-US"/>
          </a:p>
        </p:txBody>
      </p:sp>
    </p:spTree>
    <p:extLst>
      <p:ext uri="{BB962C8B-B14F-4D97-AF65-F5344CB8AC3E}">
        <p14:creationId xmlns:p14="http://schemas.microsoft.com/office/powerpoint/2010/main" val="1090725291"/>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Vascular Changes in Cirrhosis</a:t>
            </a:r>
            <a:endParaRPr lang="en-US" dirty="0"/>
          </a:p>
        </p:txBody>
      </p:sp>
      <p:sp>
        <p:nvSpPr>
          <p:cNvPr id="3" name="Content Placeholder 2"/>
          <p:cNvSpPr>
            <a:spLocks noGrp="1"/>
          </p:cNvSpPr>
          <p:nvPr>
            <p:ph idx="1"/>
          </p:nvPr>
        </p:nvSpPr>
        <p:spPr/>
        <p:txBody>
          <a:bodyPr/>
          <a:lstStyle/>
          <a:p>
            <a:r>
              <a:rPr lang="en-US" dirty="0" smtClean="0"/>
              <a:t>Alterations in portal system and systemic circulation</a:t>
            </a:r>
          </a:p>
          <a:p>
            <a:pPr lvl="1"/>
            <a:r>
              <a:rPr lang="en-US" dirty="0" smtClean="0"/>
              <a:t>Vasodilation, decreased response to vasoconstrictors, formation of new BVs </a:t>
            </a:r>
          </a:p>
          <a:p>
            <a:pPr lvl="1"/>
            <a:r>
              <a:rPr lang="en-US" dirty="0" smtClean="0"/>
              <a:t>Manifests as increased portal flow, varices formation, and </a:t>
            </a:r>
            <a:r>
              <a:rPr lang="en-US" dirty="0" err="1" smtClean="0"/>
              <a:t>variceal</a:t>
            </a:r>
            <a:r>
              <a:rPr lang="en-US" dirty="0" smtClean="0"/>
              <a:t> bleeding</a:t>
            </a:r>
          </a:p>
          <a:p>
            <a:r>
              <a:rPr lang="en-US" dirty="0" smtClean="0"/>
              <a:t>Above alterations are what leads to                   </a:t>
            </a:r>
            <a:r>
              <a:rPr lang="en-US" b="1" dirty="0" smtClean="0"/>
              <a:t>portal hypertension</a:t>
            </a:r>
            <a:endParaRPr lang="en-US" b="1" dirty="0"/>
          </a:p>
        </p:txBody>
      </p:sp>
      <p:sp>
        <p:nvSpPr>
          <p:cNvPr id="6" name="Footer Placeholder 5"/>
          <p:cNvSpPr>
            <a:spLocks noGrp="1"/>
          </p:cNvSpPr>
          <p:nvPr>
            <p:ph type="ftr" sz="quarter" idx="11"/>
          </p:nvPr>
        </p:nvSpPr>
        <p:spPr/>
        <p:txBody>
          <a:bodyPr/>
          <a:lstStyle/>
          <a:p>
            <a:r>
              <a:rPr lang="en-US" smtClean="0"/>
              <a:t>Lawrence Carey, PharmD - TUSP 2014</a:t>
            </a:r>
            <a:endParaRPr lang="en-US"/>
          </a:p>
        </p:txBody>
      </p:sp>
      <p:sp>
        <p:nvSpPr>
          <p:cNvPr id="4" name="Slide Number Placeholder 3"/>
          <p:cNvSpPr>
            <a:spLocks noGrp="1"/>
          </p:cNvSpPr>
          <p:nvPr>
            <p:ph type="sldNum" sz="quarter" idx="12"/>
          </p:nvPr>
        </p:nvSpPr>
        <p:spPr/>
        <p:txBody>
          <a:bodyPr/>
          <a:lstStyle/>
          <a:p>
            <a:fld id="{5EA6D3E2-79FB-4615-85E3-01D4C6F13243}" type="slidenum">
              <a:rPr lang="en-US" smtClean="0"/>
              <a:t>38</a:t>
            </a:fld>
            <a:endParaRPr lang="en-US"/>
          </a:p>
        </p:txBody>
      </p:sp>
    </p:spTree>
    <p:extLst>
      <p:ext uri="{BB962C8B-B14F-4D97-AF65-F5344CB8AC3E}">
        <p14:creationId xmlns:p14="http://schemas.microsoft.com/office/powerpoint/2010/main" val="2621921200"/>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Major Sequelae of Cirrhosis/ESLD</a:t>
            </a:r>
            <a:endParaRPr lang="en-US" dirty="0"/>
          </a:p>
        </p:txBody>
      </p:sp>
      <p:sp>
        <p:nvSpPr>
          <p:cNvPr id="3" name="Content Placeholder 2"/>
          <p:cNvSpPr>
            <a:spLocks noGrp="1"/>
          </p:cNvSpPr>
          <p:nvPr>
            <p:ph idx="1"/>
          </p:nvPr>
        </p:nvSpPr>
        <p:spPr/>
        <p:txBody>
          <a:bodyPr>
            <a:normAutofit/>
          </a:bodyPr>
          <a:lstStyle/>
          <a:p>
            <a:r>
              <a:rPr lang="en-US" dirty="0" smtClean="0"/>
              <a:t>Portal hypertension</a:t>
            </a:r>
          </a:p>
          <a:p>
            <a:r>
              <a:rPr lang="en-US" dirty="0" err="1" smtClean="0"/>
              <a:t>Gastroesophageal</a:t>
            </a:r>
            <a:r>
              <a:rPr lang="en-US" dirty="0" smtClean="0"/>
              <a:t> varices</a:t>
            </a:r>
          </a:p>
          <a:p>
            <a:r>
              <a:rPr lang="en-US" dirty="0" smtClean="0"/>
              <a:t>Ascites</a:t>
            </a:r>
          </a:p>
          <a:p>
            <a:r>
              <a:rPr lang="en-US" dirty="0" smtClean="0"/>
              <a:t>Spontaneous bacterial peritonitis</a:t>
            </a:r>
          </a:p>
          <a:p>
            <a:r>
              <a:rPr lang="en-US" dirty="0" err="1" smtClean="0"/>
              <a:t>Hepatorenal</a:t>
            </a:r>
            <a:r>
              <a:rPr lang="en-US" dirty="0" smtClean="0"/>
              <a:t> syndrome</a:t>
            </a:r>
          </a:p>
          <a:p>
            <a:r>
              <a:rPr lang="en-US" dirty="0" smtClean="0"/>
              <a:t>Hepatic encephalopathy</a:t>
            </a:r>
          </a:p>
          <a:p>
            <a:r>
              <a:rPr lang="en-US" dirty="0" smtClean="0"/>
              <a:t>Coagulation defects</a:t>
            </a:r>
          </a:p>
          <a:p>
            <a:endParaRPr lang="en-US" dirty="0" smtClean="0"/>
          </a:p>
          <a:p>
            <a:endParaRPr lang="en-US" dirty="0"/>
          </a:p>
        </p:txBody>
      </p:sp>
      <p:sp>
        <p:nvSpPr>
          <p:cNvPr id="6" name="Footer Placeholder 5"/>
          <p:cNvSpPr>
            <a:spLocks noGrp="1"/>
          </p:cNvSpPr>
          <p:nvPr>
            <p:ph type="ftr" sz="quarter" idx="11"/>
          </p:nvPr>
        </p:nvSpPr>
        <p:spPr/>
        <p:txBody>
          <a:bodyPr/>
          <a:lstStyle/>
          <a:p>
            <a:r>
              <a:rPr lang="en-US" smtClean="0"/>
              <a:t>Lawrence Carey, PharmD - TUSP 2014</a:t>
            </a:r>
            <a:endParaRPr lang="en-US"/>
          </a:p>
        </p:txBody>
      </p:sp>
      <p:sp>
        <p:nvSpPr>
          <p:cNvPr id="4" name="Slide Number Placeholder 3"/>
          <p:cNvSpPr>
            <a:spLocks noGrp="1"/>
          </p:cNvSpPr>
          <p:nvPr>
            <p:ph type="sldNum" sz="quarter" idx="12"/>
          </p:nvPr>
        </p:nvSpPr>
        <p:spPr/>
        <p:txBody>
          <a:bodyPr/>
          <a:lstStyle/>
          <a:p>
            <a:fld id="{5EA6D3E2-79FB-4615-85E3-01D4C6F13243}" type="slidenum">
              <a:rPr lang="en-US" smtClean="0"/>
              <a:t>39</a:t>
            </a:fld>
            <a:endParaRPr lang="en-US"/>
          </a:p>
        </p:txBody>
      </p:sp>
    </p:spTree>
    <p:extLst>
      <p:ext uri="{BB962C8B-B14F-4D97-AF65-F5344CB8AC3E}">
        <p14:creationId xmlns:p14="http://schemas.microsoft.com/office/powerpoint/2010/main" val="3673037015"/>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FF00"/>
                </a:solidFill>
              </a:rPr>
              <a:t>The Hepatic System</a:t>
            </a:r>
            <a:endParaRPr lang="en-US" dirty="0">
              <a:solidFill>
                <a:srgbClr val="FFFF00"/>
              </a:solidFill>
            </a:endParaRPr>
          </a:p>
        </p:txBody>
      </p:sp>
      <p:sp>
        <p:nvSpPr>
          <p:cNvPr id="6" name="Content Placeholder 5"/>
          <p:cNvSpPr>
            <a:spLocks noGrp="1"/>
          </p:cNvSpPr>
          <p:nvPr>
            <p:ph sz="half" idx="1"/>
          </p:nvPr>
        </p:nvSpPr>
        <p:spPr/>
        <p:txBody>
          <a:bodyPr>
            <a:normAutofit/>
          </a:bodyPr>
          <a:lstStyle/>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lgn="r">
              <a:buNone/>
            </a:pPr>
            <a:endParaRPr lang="en-US" sz="1600" dirty="0" smtClean="0"/>
          </a:p>
          <a:p>
            <a:pPr marL="0" indent="0" algn="ctr">
              <a:buNone/>
            </a:pPr>
            <a:r>
              <a:rPr lang="en-US" sz="1600" dirty="0"/>
              <a:t> </a:t>
            </a:r>
            <a:r>
              <a:rPr lang="en-US" sz="1600" dirty="0" smtClean="0"/>
              <a:t>    </a:t>
            </a:r>
            <a:r>
              <a:rPr lang="en-US" sz="1600" b="1" dirty="0" smtClean="0"/>
              <a:t>Portal Venous System</a:t>
            </a:r>
          </a:p>
          <a:p>
            <a:pPr marL="0" indent="0" algn="r">
              <a:buNone/>
            </a:pPr>
            <a:r>
              <a:rPr lang="en-US" sz="1600" dirty="0" err="1" smtClean="0"/>
              <a:t>Sease</a:t>
            </a:r>
            <a:r>
              <a:rPr lang="en-US" sz="1600" dirty="0" smtClean="0"/>
              <a:t> JM. In </a:t>
            </a:r>
            <a:r>
              <a:rPr lang="en-US" sz="1600" i="1" dirty="0" smtClean="0"/>
              <a:t>Pharmacotherapy</a:t>
            </a:r>
            <a:r>
              <a:rPr lang="en-US" sz="1600" dirty="0" smtClean="0"/>
              <a:t>, 8</a:t>
            </a:r>
            <a:r>
              <a:rPr lang="en-US" sz="1600" baseline="30000" dirty="0" smtClean="0"/>
              <a:t>th</a:t>
            </a:r>
            <a:r>
              <a:rPr lang="en-US" sz="1600" dirty="0" smtClean="0"/>
              <a:t> ed. 2011.</a:t>
            </a:r>
            <a:endParaRPr lang="en-US" sz="1600" dirty="0"/>
          </a:p>
        </p:txBody>
      </p:sp>
      <p:sp>
        <p:nvSpPr>
          <p:cNvPr id="9" name="Content Placeholder 8"/>
          <p:cNvSpPr>
            <a:spLocks noGrp="1"/>
          </p:cNvSpPr>
          <p:nvPr>
            <p:ph sz="half" idx="2"/>
          </p:nvPr>
        </p:nvSpPr>
        <p:spPr/>
        <p:txBody>
          <a:bodyPr>
            <a:normAutofit/>
          </a:bodyPr>
          <a:lstStyle/>
          <a:p>
            <a:r>
              <a:rPr lang="en-US" dirty="0" smtClean="0"/>
              <a:t>Liver receives blood primarily from hepatic artery/portal vein</a:t>
            </a:r>
          </a:p>
          <a:p>
            <a:pPr lvl="1"/>
            <a:r>
              <a:rPr lang="en-US" dirty="0" smtClean="0"/>
              <a:t>Portal blood comes from mesenteric, gastric, splenic, and pancreatic veins</a:t>
            </a:r>
          </a:p>
          <a:p>
            <a:pPr lvl="1"/>
            <a:r>
              <a:rPr lang="en-US" dirty="0" smtClean="0"/>
              <a:t>Enters via “portal triad”:</a:t>
            </a:r>
          </a:p>
          <a:p>
            <a:pPr lvl="2"/>
            <a:r>
              <a:rPr lang="en-US" dirty="0" smtClean="0"/>
              <a:t>Portal vein/hepatic artery</a:t>
            </a:r>
          </a:p>
          <a:p>
            <a:pPr lvl="2"/>
            <a:r>
              <a:rPr lang="en-US" dirty="0" smtClean="0"/>
              <a:t>Bile ducts</a:t>
            </a:r>
          </a:p>
          <a:p>
            <a:pPr lvl="2"/>
            <a:r>
              <a:rPr lang="en-US" dirty="0" smtClean="0"/>
              <a:t>Lymphatic/nerve tissue</a:t>
            </a:r>
          </a:p>
          <a:p>
            <a:pPr marL="0" indent="0">
              <a:buNone/>
            </a:pPr>
            <a:endParaRPr lang="en-US" dirty="0"/>
          </a:p>
        </p:txBody>
      </p:sp>
      <p:sp>
        <p:nvSpPr>
          <p:cNvPr id="10" name="Footer Placeholder 9"/>
          <p:cNvSpPr>
            <a:spLocks noGrp="1"/>
          </p:cNvSpPr>
          <p:nvPr>
            <p:ph type="ftr" sz="quarter" idx="11"/>
          </p:nvPr>
        </p:nvSpPr>
        <p:spPr/>
        <p:txBody>
          <a:bodyPr/>
          <a:lstStyle/>
          <a:p>
            <a:r>
              <a:rPr lang="en-US" smtClean="0"/>
              <a:t>Lawrence Carey, PharmD - TUSP 2014</a:t>
            </a:r>
            <a:endParaRPr lang="en-US"/>
          </a:p>
        </p:txBody>
      </p:sp>
      <p:pic>
        <p:nvPicPr>
          <p:cNvPr id="8" name="Picture 8" descr="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14400" y="1676400"/>
            <a:ext cx="2976563" cy="3657600"/>
          </a:xfrm>
          <a:prstGeom prst="rect">
            <a:avLst/>
          </a:prstGeom>
          <a:noFill/>
          <a:ln w="38100" cmpd="dbl">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2"/>
          </p:nvPr>
        </p:nvSpPr>
        <p:spPr/>
        <p:txBody>
          <a:bodyPr/>
          <a:lstStyle/>
          <a:p>
            <a:fld id="{5EA6D3E2-79FB-4615-85E3-01D4C6F13243}" type="slidenum">
              <a:rPr lang="en-US" smtClean="0"/>
              <a:t>4</a:t>
            </a:fld>
            <a:endParaRPr lang="en-US"/>
          </a:p>
        </p:txBody>
      </p:sp>
    </p:spTree>
    <p:extLst>
      <p:ext uri="{BB962C8B-B14F-4D97-AF65-F5344CB8AC3E}">
        <p14:creationId xmlns:p14="http://schemas.microsoft.com/office/powerpoint/2010/main" val="1064302356"/>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solidFill>
                  <a:srgbClr val="FFFF00"/>
                </a:solidFill>
              </a:rPr>
              <a:t>Other Sequelae/Terms</a:t>
            </a:r>
            <a:endParaRPr lang="en-US" dirty="0">
              <a:solidFill>
                <a:srgbClr val="FFFF00"/>
              </a:solidFill>
            </a:endParaRPr>
          </a:p>
        </p:txBody>
      </p:sp>
      <p:sp>
        <p:nvSpPr>
          <p:cNvPr id="7" name="Content Placeholder 6"/>
          <p:cNvSpPr>
            <a:spLocks noGrp="1"/>
          </p:cNvSpPr>
          <p:nvPr>
            <p:ph sz="half" idx="1"/>
          </p:nvPr>
        </p:nvSpPr>
        <p:spPr/>
        <p:txBody>
          <a:bodyPr>
            <a:normAutofit fontScale="70000" lnSpcReduction="20000"/>
          </a:bodyPr>
          <a:lstStyle/>
          <a:p>
            <a:endParaRPr lang="en-US" dirty="0"/>
          </a:p>
        </p:txBody>
      </p:sp>
      <p:sp>
        <p:nvSpPr>
          <p:cNvPr id="8" name="Content Placeholder 7"/>
          <p:cNvSpPr>
            <a:spLocks noGrp="1"/>
          </p:cNvSpPr>
          <p:nvPr>
            <p:ph sz="half" idx="2"/>
          </p:nvPr>
        </p:nvSpPr>
        <p:spPr/>
        <p:txBody>
          <a:bodyPr>
            <a:normAutofit fontScale="70000" lnSpcReduction="20000"/>
          </a:bodyPr>
          <a:lstStyle/>
          <a:p>
            <a:r>
              <a:rPr lang="en-US" dirty="0" smtClean="0"/>
              <a:t>Telangiectasia: “spider veins”</a:t>
            </a:r>
          </a:p>
          <a:p>
            <a:r>
              <a:rPr lang="en-US" dirty="0" smtClean="0"/>
              <a:t>Fetor </a:t>
            </a:r>
            <a:r>
              <a:rPr lang="en-US" dirty="0" err="1" smtClean="0"/>
              <a:t>hepaticus</a:t>
            </a:r>
            <a:r>
              <a:rPr lang="en-US" dirty="0" smtClean="0"/>
              <a:t>: “fruity breath”</a:t>
            </a:r>
          </a:p>
          <a:p>
            <a:r>
              <a:rPr lang="en-US" dirty="0" err="1" smtClean="0"/>
              <a:t>Purpura</a:t>
            </a:r>
            <a:r>
              <a:rPr lang="en-US" dirty="0" smtClean="0"/>
              <a:t>: red/purple </a:t>
            </a:r>
            <a:r>
              <a:rPr lang="en-US" dirty="0" err="1" smtClean="0"/>
              <a:t>disclorations</a:t>
            </a:r>
            <a:r>
              <a:rPr lang="en-US" dirty="0" smtClean="0"/>
              <a:t> from broken BVs</a:t>
            </a:r>
          </a:p>
          <a:p>
            <a:r>
              <a:rPr lang="en-US" dirty="0" smtClean="0"/>
              <a:t>Spider nevi: like </a:t>
            </a:r>
            <a:r>
              <a:rPr lang="en-US" dirty="0" err="1" smtClean="0"/>
              <a:t>telangiectasias</a:t>
            </a:r>
            <a:r>
              <a:rPr lang="en-US" dirty="0" smtClean="0"/>
              <a:t> but when blanched fill from center, not periphery  </a:t>
            </a:r>
          </a:p>
          <a:p>
            <a:r>
              <a:rPr lang="en-US" dirty="0" err="1" smtClean="0"/>
              <a:t>Periumbilical</a:t>
            </a:r>
            <a:r>
              <a:rPr lang="en-US" dirty="0" smtClean="0"/>
              <a:t> caput </a:t>
            </a:r>
            <a:r>
              <a:rPr lang="en-US" dirty="0" err="1" smtClean="0"/>
              <a:t>medusae</a:t>
            </a:r>
            <a:r>
              <a:rPr lang="en-US" dirty="0" smtClean="0"/>
              <a:t>: raised palm tree vasculature  with distended/engorged veins</a:t>
            </a:r>
          </a:p>
          <a:p>
            <a:pPr marL="0" indent="0" algn="r">
              <a:buNone/>
            </a:pPr>
            <a:endParaRPr lang="en-US" sz="1600" dirty="0" smtClean="0"/>
          </a:p>
          <a:p>
            <a:pPr marL="0" indent="0" algn="r">
              <a:buNone/>
            </a:pPr>
            <a:endParaRPr lang="en-US" sz="1600" dirty="0"/>
          </a:p>
          <a:p>
            <a:pPr marL="0" indent="0" algn="r">
              <a:buNone/>
            </a:pPr>
            <a:endParaRPr lang="en-US" sz="1600" dirty="0" smtClean="0"/>
          </a:p>
          <a:p>
            <a:pPr marL="0" indent="0" algn="r">
              <a:buNone/>
            </a:pPr>
            <a:endParaRPr lang="en-US" sz="1600" dirty="0"/>
          </a:p>
          <a:p>
            <a:pPr marL="0" indent="0" algn="r">
              <a:buNone/>
            </a:pPr>
            <a:endParaRPr lang="en-US" sz="1600" dirty="0"/>
          </a:p>
          <a:p>
            <a:pPr marL="0" indent="0" algn="r">
              <a:buNone/>
            </a:pPr>
            <a:r>
              <a:rPr lang="en-US" sz="1600" dirty="0" smtClean="0"/>
              <a:t>In: </a:t>
            </a:r>
            <a:r>
              <a:rPr lang="en-US" sz="1600" dirty="0" err="1" smtClean="0"/>
              <a:t>Porth</a:t>
            </a:r>
            <a:r>
              <a:rPr lang="en-US" sz="1600" dirty="0" smtClean="0"/>
              <a:t>. </a:t>
            </a:r>
            <a:r>
              <a:rPr lang="en-US" sz="1600" i="1" dirty="0" smtClean="0"/>
              <a:t>Essentials of Pathophysiology</a:t>
            </a:r>
            <a:r>
              <a:rPr lang="en-US" sz="1600" dirty="0" smtClean="0"/>
              <a:t>, 3</a:t>
            </a:r>
            <a:r>
              <a:rPr lang="en-US" sz="1600" baseline="30000" dirty="0" smtClean="0"/>
              <a:t>rd</a:t>
            </a:r>
            <a:r>
              <a:rPr lang="en-US" sz="1600" dirty="0" smtClean="0"/>
              <a:t> edition, 2011. </a:t>
            </a:r>
          </a:p>
        </p:txBody>
      </p:sp>
      <p:sp>
        <p:nvSpPr>
          <p:cNvPr id="9" name="Footer Placeholder 8"/>
          <p:cNvSpPr>
            <a:spLocks noGrp="1"/>
          </p:cNvSpPr>
          <p:nvPr>
            <p:ph type="ftr" sz="quarter" idx="11"/>
          </p:nvPr>
        </p:nvSpPr>
        <p:spPr/>
        <p:txBody>
          <a:bodyPr/>
          <a:lstStyle/>
          <a:p>
            <a:r>
              <a:rPr lang="en-US" smtClean="0"/>
              <a:t>Lawrence Carey, PharmD - TUSP 2014</a:t>
            </a:r>
            <a:endParaRPr lang="en-US"/>
          </a:p>
        </p:txBody>
      </p:sp>
      <p:pic>
        <p:nvPicPr>
          <p:cNvPr id="512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66800" y="1600200"/>
            <a:ext cx="2667000" cy="44068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Slide Number Placeholder 1"/>
          <p:cNvSpPr>
            <a:spLocks noGrp="1"/>
          </p:cNvSpPr>
          <p:nvPr>
            <p:ph type="sldNum" sz="quarter" idx="12"/>
          </p:nvPr>
        </p:nvSpPr>
        <p:spPr/>
        <p:txBody>
          <a:bodyPr/>
          <a:lstStyle/>
          <a:p>
            <a:fld id="{5EA6D3E2-79FB-4615-85E3-01D4C6F13243}" type="slidenum">
              <a:rPr lang="en-US" smtClean="0"/>
              <a:t>40</a:t>
            </a:fld>
            <a:endParaRPr lang="en-US"/>
          </a:p>
        </p:txBody>
      </p:sp>
    </p:spTree>
    <p:extLst>
      <p:ext uri="{BB962C8B-B14F-4D97-AF65-F5344CB8AC3E}">
        <p14:creationId xmlns:p14="http://schemas.microsoft.com/office/powerpoint/2010/main" val="3738383214"/>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p:txBody>
          <a:bodyPr>
            <a:normAutofit/>
          </a:bodyPr>
          <a:lstStyle/>
          <a:p>
            <a:r>
              <a:rPr lang="en-US" dirty="0" smtClean="0">
                <a:solidFill>
                  <a:srgbClr val="FFFF00"/>
                </a:solidFill>
              </a:rPr>
              <a:t>Management/Treatment of Cirrhosis and ESLD</a:t>
            </a:r>
            <a:endParaRPr lang="en-US" dirty="0">
              <a:solidFill>
                <a:srgbClr val="FFFF00"/>
              </a:solidFill>
            </a:endParaRPr>
          </a:p>
        </p:txBody>
      </p:sp>
      <p:sp>
        <p:nvSpPr>
          <p:cNvPr id="6" name="Subtitle 5"/>
          <p:cNvSpPr>
            <a:spLocks noGrp="1"/>
          </p:cNvSpPr>
          <p:nvPr>
            <p:ph type="subTitle" idx="1"/>
          </p:nvPr>
        </p:nvSpPr>
        <p:spPr/>
        <p:txBody>
          <a:bodyPr/>
          <a:lstStyle/>
          <a:p>
            <a:endParaRPr lang="en-US"/>
          </a:p>
        </p:txBody>
      </p:sp>
    </p:spTree>
    <p:extLst>
      <p:ext uri="{BB962C8B-B14F-4D97-AF65-F5344CB8AC3E}">
        <p14:creationId xmlns:p14="http://schemas.microsoft.com/office/powerpoint/2010/main" val="219871243"/>
      </p:ext>
    </p:extLst>
  </p:cSld>
  <p:clrMapOvr>
    <a:masterClrMapping/>
  </p:clrMapOvr>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Rectangle 2"/>
          <p:cNvSpPr>
            <a:spLocks noGrp="1" noChangeArrowheads="1"/>
          </p:cNvSpPr>
          <p:nvPr>
            <p:ph type="title"/>
          </p:nvPr>
        </p:nvSpPr>
        <p:spPr>
          <a:xfrm>
            <a:off x="381000" y="152400"/>
            <a:ext cx="8229600" cy="914400"/>
          </a:xfrm>
        </p:spPr>
        <p:txBody>
          <a:bodyPr/>
          <a:lstStyle/>
          <a:p>
            <a:pPr algn="ctr"/>
            <a:r>
              <a:rPr lang="en-US" sz="4000" dirty="0" smtClean="0"/>
              <a:t>Flow of ESLD/ Cirrhosis</a:t>
            </a:r>
          </a:p>
        </p:txBody>
      </p:sp>
      <p:sp>
        <p:nvSpPr>
          <p:cNvPr id="4" name="Footer Placeholder 3"/>
          <p:cNvSpPr>
            <a:spLocks noGrp="1"/>
          </p:cNvSpPr>
          <p:nvPr>
            <p:ph type="ftr" sz="quarter" idx="11"/>
          </p:nvPr>
        </p:nvSpPr>
        <p:spPr/>
        <p:txBody>
          <a:bodyPr/>
          <a:lstStyle/>
          <a:p>
            <a:r>
              <a:rPr lang="en-US" smtClean="0"/>
              <a:t>Lawrence Carey, PharmD - TUSP 2014</a:t>
            </a:r>
            <a:endParaRPr lang="en-US"/>
          </a:p>
        </p:txBody>
      </p:sp>
      <p:sp>
        <p:nvSpPr>
          <p:cNvPr id="191492" name="Text Box 4"/>
          <p:cNvSpPr txBox="1">
            <a:spLocks noChangeArrowheads="1"/>
          </p:cNvSpPr>
          <p:nvPr/>
        </p:nvSpPr>
        <p:spPr bwMode="auto">
          <a:xfrm>
            <a:off x="381000" y="1371600"/>
            <a:ext cx="3429000" cy="501650"/>
          </a:xfrm>
          <a:prstGeom prst="rect">
            <a:avLst/>
          </a:prstGeom>
          <a:noFill/>
          <a:ln w="12700" cap="sq">
            <a:solidFill>
              <a:schemeClr val="bg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t>Portal Hypertension</a:t>
            </a:r>
          </a:p>
        </p:txBody>
      </p:sp>
      <p:sp>
        <p:nvSpPr>
          <p:cNvPr id="191493" name="Text Box 5"/>
          <p:cNvSpPr txBox="1">
            <a:spLocks noChangeArrowheads="1"/>
          </p:cNvSpPr>
          <p:nvPr/>
        </p:nvSpPr>
        <p:spPr bwMode="auto">
          <a:xfrm>
            <a:off x="5105400" y="1371600"/>
            <a:ext cx="3429000" cy="501650"/>
          </a:xfrm>
          <a:prstGeom prst="rect">
            <a:avLst/>
          </a:prstGeom>
          <a:noFill/>
          <a:ln w="12700" cap="sq">
            <a:solidFill>
              <a:schemeClr val="bg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a:t>Poor Liver Function</a:t>
            </a:r>
          </a:p>
        </p:txBody>
      </p:sp>
      <p:sp>
        <p:nvSpPr>
          <p:cNvPr id="191494" name="Line 6"/>
          <p:cNvSpPr>
            <a:spLocks noChangeShapeType="1"/>
          </p:cNvSpPr>
          <p:nvPr/>
        </p:nvSpPr>
        <p:spPr bwMode="auto">
          <a:xfrm flipH="1">
            <a:off x="3962400" y="914400"/>
            <a:ext cx="381000" cy="457200"/>
          </a:xfrm>
          <a:prstGeom prst="line">
            <a:avLst/>
          </a:prstGeom>
          <a:noFill/>
          <a:ln w="12700" cap="sq">
            <a:solidFill>
              <a:schemeClr val="bg1"/>
            </a:solidFill>
            <a:miter lim="800000"/>
            <a:headEnd type="none" w="sm" len="sm"/>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191495" name="Line 7"/>
          <p:cNvSpPr>
            <a:spLocks noChangeShapeType="1"/>
          </p:cNvSpPr>
          <p:nvPr/>
        </p:nvSpPr>
        <p:spPr bwMode="auto">
          <a:xfrm>
            <a:off x="4648200" y="914400"/>
            <a:ext cx="381000" cy="457200"/>
          </a:xfrm>
          <a:prstGeom prst="line">
            <a:avLst/>
          </a:prstGeom>
          <a:noFill/>
          <a:ln w="12700" cap="sq">
            <a:solidFill>
              <a:schemeClr val="bg1"/>
            </a:solidFill>
            <a:miter lim="800000"/>
            <a:headEnd type="none" w="sm" len="sm"/>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191496" name="Line 8"/>
          <p:cNvSpPr>
            <a:spLocks noChangeShapeType="1"/>
          </p:cNvSpPr>
          <p:nvPr/>
        </p:nvSpPr>
        <p:spPr bwMode="auto">
          <a:xfrm flipH="1">
            <a:off x="1066800" y="1981200"/>
            <a:ext cx="0" cy="838200"/>
          </a:xfrm>
          <a:prstGeom prst="line">
            <a:avLst/>
          </a:prstGeom>
          <a:noFill/>
          <a:ln w="12700" cap="sq">
            <a:solidFill>
              <a:schemeClr val="bg1"/>
            </a:solidFill>
            <a:miter lim="800000"/>
            <a:headEnd type="none" w="sm" len="sm"/>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191497" name="Text Box 9"/>
          <p:cNvSpPr txBox="1">
            <a:spLocks noChangeArrowheads="1"/>
          </p:cNvSpPr>
          <p:nvPr/>
        </p:nvSpPr>
        <p:spPr bwMode="auto">
          <a:xfrm>
            <a:off x="152400" y="2847975"/>
            <a:ext cx="18288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sz="2400"/>
              <a:t>Varices Formation</a:t>
            </a:r>
          </a:p>
        </p:txBody>
      </p:sp>
      <p:sp>
        <p:nvSpPr>
          <p:cNvPr id="191498" name="Text Box 10"/>
          <p:cNvSpPr txBox="1">
            <a:spLocks noChangeArrowheads="1"/>
          </p:cNvSpPr>
          <p:nvPr/>
        </p:nvSpPr>
        <p:spPr bwMode="auto">
          <a:xfrm>
            <a:off x="1981200" y="2209800"/>
            <a:ext cx="228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sz="2400"/>
              <a:t>Ascites</a:t>
            </a:r>
          </a:p>
        </p:txBody>
      </p:sp>
      <p:sp>
        <p:nvSpPr>
          <p:cNvPr id="191499" name="Text Box 11"/>
          <p:cNvSpPr txBox="1">
            <a:spLocks noChangeArrowheads="1"/>
          </p:cNvSpPr>
          <p:nvPr/>
        </p:nvSpPr>
        <p:spPr bwMode="auto">
          <a:xfrm>
            <a:off x="2514600" y="3019425"/>
            <a:ext cx="2286000" cy="1552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sz="2400"/>
              <a:t>Spontaneous Bacterial Peritonitis (SBP)</a:t>
            </a:r>
          </a:p>
        </p:txBody>
      </p:sp>
      <p:sp>
        <p:nvSpPr>
          <p:cNvPr id="191500" name="Text Box 12"/>
          <p:cNvSpPr txBox="1">
            <a:spLocks noChangeArrowheads="1"/>
          </p:cNvSpPr>
          <p:nvPr/>
        </p:nvSpPr>
        <p:spPr bwMode="auto">
          <a:xfrm>
            <a:off x="304800" y="5502275"/>
            <a:ext cx="18288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sz="2400"/>
              <a:t>Chronic Varices </a:t>
            </a:r>
          </a:p>
        </p:txBody>
      </p:sp>
      <p:sp>
        <p:nvSpPr>
          <p:cNvPr id="191501" name="Text Box 13"/>
          <p:cNvSpPr txBox="1">
            <a:spLocks noChangeArrowheads="1"/>
          </p:cNvSpPr>
          <p:nvPr/>
        </p:nvSpPr>
        <p:spPr bwMode="auto">
          <a:xfrm>
            <a:off x="2819400" y="5562600"/>
            <a:ext cx="18288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sz="2400"/>
              <a:t>Bleeding Varices</a:t>
            </a:r>
          </a:p>
        </p:txBody>
      </p:sp>
      <p:sp>
        <p:nvSpPr>
          <p:cNvPr id="191502" name="Line 14"/>
          <p:cNvSpPr>
            <a:spLocks noChangeShapeType="1"/>
          </p:cNvSpPr>
          <p:nvPr/>
        </p:nvSpPr>
        <p:spPr bwMode="auto">
          <a:xfrm flipH="1">
            <a:off x="1066800" y="3733800"/>
            <a:ext cx="0" cy="1752600"/>
          </a:xfrm>
          <a:prstGeom prst="line">
            <a:avLst/>
          </a:prstGeom>
          <a:noFill/>
          <a:ln w="12700" cap="sq">
            <a:solidFill>
              <a:schemeClr val="bg1"/>
            </a:solidFill>
            <a:miter lim="800000"/>
            <a:headEnd type="none" w="sm" len="sm"/>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191503" name="Line 15"/>
          <p:cNvSpPr>
            <a:spLocks noChangeShapeType="1"/>
          </p:cNvSpPr>
          <p:nvPr/>
        </p:nvSpPr>
        <p:spPr bwMode="auto">
          <a:xfrm>
            <a:off x="1676400" y="3733800"/>
            <a:ext cx="1447800" cy="1828800"/>
          </a:xfrm>
          <a:prstGeom prst="line">
            <a:avLst/>
          </a:prstGeom>
          <a:noFill/>
          <a:ln w="12700" cap="sq">
            <a:solidFill>
              <a:schemeClr val="bg1"/>
            </a:solidFill>
            <a:miter lim="800000"/>
            <a:headEnd type="none" w="sm" len="sm"/>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191504" name="Line 16"/>
          <p:cNvSpPr>
            <a:spLocks noChangeShapeType="1"/>
          </p:cNvSpPr>
          <p:nvPr/>
        </p:nvSpPr>
        <p:spPr bwMode="auto">
          <a:xfrm>
            <a:off x="1905000" y="5943600"/>
            <a:ext cx="838200" cy="0"/>
          </a:xfrm>
          <a:prstGeom prst="line">
            <a:avLst/>
          </a:prstGeom>
          <a:noFill/>
          <a:ln w="12700" cap="sq">
            <a:solidFill>
              <a:schemeClr val="bg1"/>
            </a:solidFill>
            <a:miter lim="800000"/>
            <a:headEnd type="none" w="sm" len="sm"/>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191505" name="Line 17"/>
          <p:cNvSpPr>
            <a:spLocks noChangeShapeType="1"/>
          </p:cNvSpPr>
          <p:nvPr/>
        </p:nvSpPr>
        <p:spPr bwMode="auto">
          <a:xfrm flipH="1">
            <a:off x="3048000" y="1905000"/>
            <a:ext cx="0" cy="381000"/>
          </a:xfrm>
          <a:prstGeom prst="line">
            <a:avLst/>
          </a:prstGeom>
          <a:noFill/>
          <a:ln w="12700" cap="sq">
            <a:solidFill>
              <a:schemeClr val="bg1"/>
            </a:solidFill>
            <a:miter lim="800000"/>
            <a:headEnd type="none" w="sm" len="sm"/>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191506" name="Line 18"/>
          <p:cNvSpPr>
            <a:spLocks noChangeShapeType="1"/>
          </p:cNvSpPr>
          <p:nvPr/>
        </p:nvSpPr>
        <p:spPr bwMode="auto">
          <a:xfrm flipH="1">
            <a:off x="3352800" y="2743200"/>
            <a:ext cx="0" cy="381000"/>
          </a:xfrm>
          <a:prstGeom prst="line">
            <a:avLst/>
          </a:prstGeom>
          <a:noFill/>
          <a:ln w="12700" cap="sq">
            <a:solidFill>
              <a:schemeClr val="bg1"/>
            </a:solidFill>
            <a:miter lim="800000"/>
            <a:headEnd type="none" w="sm" len="sm"/>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191507" name="Line 19"/>
          <p:cNvSpPr>
            <a:spLocks noChangeShapeType="1"/>
          </p:cNvSpPr>
          <p:nvPr/>
        </p:nvSpPr>
        <p:spPr bwMode="auto">
          <a:xfrm flipH="1">
            <a:off x="5943600" y="1905000"/>
            <a:ext cx="0" cy="381000"/>
          </a:xfrm>
          <a:prstGeom prst="line">
            <a:avLst/>
          </a:prstGeom>
          <a:noFill/>
          <a:ln w="12700" cap="sq">
            <a:solidFill>
              <a:schemeClr val="bg1"/>
            </a:solidFill>
            <a:miter lim="800000"/>
            <a:headEnd type="none" w="sm" len="sm"/>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191508" name="Text Box 20"/>
          <p:cNvSpPr txBox="1">
            <a:spLocks noChangeArrowheads="1"/>
          </p:cNvSpPr>
          <p:nvPr/>
        </p:nvSpPr>
        <p:spPr bwMode="auto">
          <a:xfrm>
            <a:off x="5562600" y="5410200"/>
            <a:ext cx="22860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sz="2400">
                <a:cs typeface="Arial" charset="0"/>
              </a:rPr>
              <a:t>Coagulation Disorders</a:t>
            </a:r>
            <a:endParaRPr lang="en-US" sz="2400"/>
          </a:p>
        </p:txBody>
      </p:sp>
      <p:sp>
        <p:nvSpPr>
          <p:cNvPr id="191509" name="Line 21"/>
          <p:cNvSpPr>
            <a:spLocks noChangeShapeType="1"/>
          </p:cNvSpPr>
          <p:nvPr/>
        </p:nvSpPr>
        <p:spPr bwMode="auto">
          <a:xfrm flipH="1">
            <a:off x="6629400" y="1905000"/>
            <a:ext cx="0" cy="2133600"/>
          </a:xfrm>
          <a:prstGeom prst="line">
            <a:avLst/>
          </a:prstGeom>
          <a:noFill/>
          <a:ln w="12700" cap="sq">
            <a:solidFill>
              <a:schemeClr val="bg1"/>
            </a:solidFill>
            <a:miter lim="800000"/>
            <a:headEnd type="none" w="sm" len="sm"/>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191510" name="Text Box 22"/>
          <p:cNvSpPr txBox="1">
            <a:spLocks noChangeArrowheads="1"/>
          </p:cNvSpPr>
          <p:nvPr/>
        </p:nvSpPr>
        <p:spPr bwMode="auto">
          <a:xfrm>
            <a:off x="4724400" y="3657600"/>
            <a:ext cx="24384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sz="2400"/>
              <a:t>Hepatic Encephalopathy</a:t>
            </a:r>
          </a:p>
        </p:txBody>
      </p:sp>
      <p:sp>
        <p:nvSpPr>
          <p:cNvPr id="191512" name="Line 24"/>
          <p:cNvSpPr>
            <a:spLocks noChangeShapeType="1"/>
          </p:cNvSpPr>
          <p:nvPr/>
        </p:nvSpPr>
        <p:spPr bwMode="auto">
          <a:xfrm flipH="1">
            <a:off x="3810000" y="2514600"/>
            <a:ext cx="685800" cy="0"/>
          </a:xfrm>
          <a:prstGeom prst="line">
            <a:avLst/>
          </a:prstGeom>
          <a:noFill/>
          <a:ln w="12700" cap="sq">
            <a:solidFill>
              <a:schemeClr val="bg1"/>
            </a:solidFill>
            <a:miter lim="800000"/>
            <a:headEnd type="none" w="sm" len="sm"/>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191513" name="Text Box 25"/>
          <p:cNvSpPr txBox="1">
            <a:spLocks noChangeArrowheads="1"/>
          </p:cNvSpPr>
          <p:nvPr/>
        </p:nvSpPr>
        <p:spPr bwMode="auto">
          <a:xfrm>
            <a:off x="4495800" y="2286000"/>
            <a:ext cx="2286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sz="2400">
                <a:cs typeface="Arial" charset="0"/>
              </a:rPr>
              <a:t>Low </a:t>
            </a:r>
            <a:r>
              <a:rPr lang="en-US" sz="2400"/>
              <a:t>Albumin</a:t>
            </a:r>
          </a:p>
        </p:txBody>
      </p:sp>
      <p:sp>
        <p:nvSpPr>
          <p:cNvPr id="191515" name="Line 27"/>
          <p:cNvSpPr>
            <a:spLocks noChangeShapeType="1"/>
          </p:cNvSpPr>
          <p:nvPr/>
        </p:nvSpPr>
        <p:spPr bwMode="auto">
          <a:xfrm flipH="1">
            <a:off x="7162800" y="1905000"/>
            <a:ext cx="0" cy="3581400"/>
          </a:xfrm>
          <a:prstGeom prst="line">
            <a:avLst/>
          </a:prstGeom>
          <a:noFill/>
          <a:ln w="12700" cap="sq">
            <a:solidFill>
              <a:schemeClr val="bg1"/>
            </a:solidFill>
            <a:miter lim="800000"/>
            <a:headEnd type="none" w="sm" len="sm"/>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191516" name="Text Box 28"/>
          <p:cNvSpPr txBox="1">
            <a:spLocks noChangeArrowheads="1"/>
          </p:cNvSpPr>
          <p:nvPr/>
        </p:nvSpPr>
        <p:spPr bwMode="auto">
          <a:xfrm>
            <a:off x="7315200" y="3124200"/>
            <a:ext cx="1828800" cy="1552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50000"/>
              </a:spcBef>
            </a:pPr>
            <a:r>
              <a:rPr lang="en-US" sz="2400">
                <a:cs typeface="Arial" charset="0"/>
              </a:rPr>
              <a:t>Altered Metabolism &amp; Elimination</a:t>
            </a:r>
            <a:endParaRPr lang="en-US" sz="2400"/>
          </a:p>
        </p:txBody>
      </p:sp>
      <p:sp>
        <p:nvSpPr>
          <p:cNvPr id="191517" name="Line 29"/>
          <p:cNvSpPr>
            <a:spLocks noChangeShapeType="1"/>
          </p:cNvSpPr>
          <p:nvPr/>
        </p:nvSpPr>
        <p:spPr bwMode="auto">
          <a:xfrm flipH="1">
            <a:off x="8153400" y="1905000"/>
            <a:ext cx="0" cy="1219200"/>
          </a:xfrm>
          <a:prstGeom prst="line">
            <a:avLst/>
          </a:prstGeom>
          <a:noFill/>
          <a:ln w="12700" cap="sq">
            <a:solidFill>
              <a:schemeClr val="bg1"/>
            </a:solidFill>
            <a:miter lim="800000"/>
            <a:headEnd type="none" w="sm" len="sm"/>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191518" name="Line 30"/>
          <p:cNvSpPr>
            <a:spLocks noChangeShapeType="1"/>
          </p:cNvSpPr>
          <p:nvPr/>
        </p:nvSpPr>
        <p:spPr bwMode="auto">
          <a:xfrm flipV="1">
            <a:off x="3657600" y="4572000"/>
            <a:ext cx="0" cy="990600"/>
          </a:xfrm>
          <a:prstGeom prst="line">
            <a:avLst/>
          </a:prstGeom>
          <a:noFill/>
          <a:ln w="12700" cap="sq">
            <a:solidFill>
              <a:schemeClr val="bg1"/>
            </a:solidFill>
            <a:miter lim="800000"/>
            <a:headEnd type="none" w="sm" len="sm"/>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sp>
        <p:nvSpPr>
          <p:cNvPr id="2" name="Slide Number Placeholder 1"/>
          <p:cNvSpPr>
            <a:spLocks noGrp="1"/>
          </p:cNvSpPr>
          <p:nvPr>
            <p:ph type="sldNum" sz="quarter" idx="12"/>
          </p:nvPr>
        </p:nvSpPr>
        <p:spPr/>
        <p:txBody>
          <a:bodyPr/>
          <a:lstStyle/>
          <a:p>
            <a:fld id="{5EA6D3E2-79FB-4615-85E3-01D4C6F13243}" type="slidenum">
              <a:rPr lang="en-US" smtClean="0"/>
              <a:t>42</a:t>
            </a:fld>
            <a:endParaRPr lang="en-US"/>
          </a:p>
        </p:txBody>
      </p:sp>
    </p:spTree>
    <p:extLst>
      <p:ext uri="{BB962C8B-B14F-4D97-AF65-F5344CB8AC3E}">
        <p14:creationId xmlns:p14="http://schemas.microsoft.com/office/powerpoint/2010/main" val="340218224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mph" presetSubtype="1" grpId="0" nodeType="clickEffect">
                                  <p:stCondLst>
                                    <p:cond delay="0"/>
                                  </p:stCondLst>
                                  <p:childTnLst>
                                    <p:set>
                                      <p:cBhvr override="childStyle">
                                        <p:cTn id="6" dur="indefinite"/>
                                        <p:tgtEl>
                                          <p:spTgt spid="191492">
                                            <p:txEl>
                                              <p:charRg st="4294967295" end="4294967295"/>
                                            </p:txEl>
                                          </p:spTgt>
                                        </p:tgtEl>
                                        <p:attrNameLst>
                                          <p:attrName>style.color</p:attrName>
                                        </p:attrNameLst>
                                      </p:cBhvr>
                                      <p:to>
                                        <p:clrVal>
                                          <a:srgbClr val="FF6600"/>
                                        </p:clrVal>
                                      </p:to>
                                    </p:set>
                                  </p:childTnLst>
                                </p:cTn>
                              </p:par>
                              <p:par>
                                <p:cTn id="7" presetID="7" presetClass="emph" presetSubtype="1" nodeType="withEffect">
                                  <p:stCondLst>
                                    <p:cond delay="0"/>
                                  </p:stCondLst>
                                  <p:childTnLst>
                                    <p:set>
                                      <p:cBhvr>
                                        <p:cTn id="8" dur="indefinite"/>
                                        <p:tgtEl>
                                          <p:spTgt spid="191492"/>
                                        </p:tgtEl>
                                        <p:attrNameLst>
                                          <p:attrName>stroke.color</p:attrName>
                                        </p:attrNameLst>
                                      </p:cBhvr>
                                      <p:to>
                                        <p:clrVal>
                                          <a:srgbClr val="FF6600"/>
                                        </p:clrVal>
                                      </p:to>
                                    </p:set>
                                    <p:set>
                                      <p:cBhvr>
                                        <p:cTn id="9" dur="indefinite"/>
                                        <p:tgtEl>
                                          <p:spTgt spid="191492"/>
                                        </p:tgtEl>
                                        <p:attrNameLst>
                                          <p:attrName>stroke.on</p:attrName>
                                        </p:attrNameLst>
                                      </p:cBhvr>
                                      <p:to>
                                        <p:strVal val="true"/>
                                      </p:to>
                                    </p:set>
                                  </p:childTnLst>
                                </p:cTn>
                              </p:par>
                            </p:childTnLst>
                          </p:cTn>
                        </p:par>
                        <p:par>
                          <p:cTn id="10" fill="hold" nodeType="afterGroup">
                            <p:stCondLst>
                              <p:cond delay="0"/>
                            </p:stCondLst>
                            <p:childTnLst>
                              <p:par>
                                <p:cTn id="11" presetID="7" presetClass="emph" presetSubtype="1" nodeType="afterEffect">
                                  <p:stCondLst>
                                    <p:cond delay="0"/>
                                  </p:stCondLst>
                                  <p:childTnLst>
                                    <p:set>
                                      <p:cBhvr>
                                        <p:cTn id="12" dur="indefinite"/>
                                        <p:tgtEl>
                                          <p:spTgt spid="191496"/>
                                        </p:tgtEl>
                                        <p:attrNameLst>
                                          <p:attrName>stroke.color</p:attrName>
                                        </p:attrNameLst>
                                      </p:cBhvr>
                                      <p:to>
                                        <p:clrVal>
                                          <a:srgbClr val="FF6600"/>
                                        </p:clrVal>
                                      </p:to>
                                    </p:set>
                                    <p:set>
                                      <p:cBhvr>
                                        <p:cTn id="13" dur="indefinite"/>
                                        <p:tgtEl>
                                          <p:spTgt spid="191496"/>
                                        </p:tgtEl>
                                        <p:attrNameLst>
                                          <p:attrName>stroke.on</p:attrName>
                                        </p:attrNameLst>
                                      </p:cBhvr>
                                      <p:to>
                                        <p:strVal val="true"/>
                                      </p:to>
                                    </p:set>
                                  </p:childTnLst>
                                </p:cTn>
                              </p:par>
                            </p:childTnLst>
                          </p:cTn>
                        </p:par>
                        <p:par>
                          <p:cTn id="14" fill="hold" nodeType="afterGroup">
                            <p:stCondLst>
                              <p:cond delay="0"/>
                            </p:stCondLst>
                            <p:childTnLst>
                              <p:par>
                                <p:cTn id="15" presetID="3" presetClass="emph" presetSubtype="1" grpId="0" nodeType="afterEffect">
                                  <p:stCondLst>
                                    <p:cond delay="0"/>
                                  </p:stCondLst>
                                  <p:childTnLst>
                                    <p:set>
                                      <p:cBhvr override="childStyle">
                                        <p:cTn id="16" dur="indefinite"/>
                                        <p:tgtEl>
                                          <p:spTgt spid="191497"/>
                                        </p:tgtEl>
                                        <p:attrNameLst>
                                          <p:attrName>style.color</p:attrName>
                                        </p:attrNameLst>
                                      </p:cBhvr>
                                      <p:to>
                                        <p:clrVal>
                                          <a:srgbClr val="FF6600"/>
                                        </p:clrVal>
                                      </p:to>
                                    </p:set>
                                  </p:childTnLst>
                                </p:cTn>
                              </p:par>
                            </p:childTnLst>
                          </p:cTn>
                        </p:par>
                        <p:par>
                          <p:cTn id="17" fill="hold" nodeType="afterGroup">
                            <p:stCondLst>
                              <p:cond delay="0"/>
                            </p:stCondLst>
                            <p:childTnLst>
                              <p:par>
                                <p:cTn id="18" presetID="7" presetClass="emph" presetSubtype="1" nodeType="afterEffect">
                                  <p:stCondLst>
                                    <p:cond delay="0"/>
                                  </p:stCondLst>
                                  <p:childTnLst>
                                    <p:set>
                                      <p:cBhvr>
                                        <p:cTn id="19" dur="indefinite"/>
                                        <p:tgtEl>
                                          <p:spTgt spid="191502"/>
                                        </p:tgtEl>
                                        <p:attrNameLst>
                                          <p:attrName>stroke.color</p:attrName>
                                        </p:attrNameLst>
                                      </p:cBhvr>
                                      <p:to>
                                        <p:clrVal>
                                          <a:srgbClr val="FF6600"/>
                                        </p:clrVal>
                                      </p:to>
                                    </p:set>
                                    <p:set>
                                      <p:cBhvr>
                                        <p:cTn id="20" dur="indefinite"/>
                                        <p:tgtEl>
                                          <p:spTgt spid="191502"/>
                                        </p:tgtEl>
                                        <p:attrNameLst>
                                          <p:attrName>stroke.on</p:attrName>
                                        </p:attrNameLst>
                                      </p:cBhvr>
                                      <p:to>
                                        <p:strVal val="true"/>
                                      </p:to>
                                    </p:set>
                                  </p:childTnLst>
                                </p:cTn>
                              </p:par>
                            </p:childTnLst>
                          </p:cTn>
                        </p:par>
                        <p:par>
                          <p:cTn id="21" fill="hold" nodeType="afterGroup">
                            <p:stCondLst>
                              <p:cond delay="0"/>
                            </p:stCondLst>
                            <p:childTnLst>
                              <p:par>
                                <p:cTn id="22" presetID="7" presetClass="emph" presetSubtype="1" nodeType="afterEffect">
                                  <p:stCondLst>
                                    <p:cond delay="0"/>
                                  </p:stCondLst>
                                  <p:childTnLst>
                                    <p:set>
                                      <p:cBhvr>
                                        <p:cTn id="23" dur="indefinite"/>
                                        <p:tgtEl>
                                          <p:spTgt spid="191503"/>
                                        </p:tgtEl>
                                        <p:attrNameLst>
                                          <p:attrName>stroke.color</p:attrName>
                                        </p:attrNameLst>
                                      </p:cBhvr>
                                      <p:to>
                                        <p:clrVal>
                                          <a:srgbClr val="FF6600"/>
                                        </p:clrVal>
                                      </p:to>
                                    </p:set>
                                    <p:set>
                                      <p:cBhvr>
                                        <p:cTn id="24" dur="indefinite"/>
                                        <p:tgtEl>
                                          <p:spTgt spid="191503"/>
                                        </p:tgtEl>
                                        <p:attrNameLst>
                                          <p:attrName>stroke.on</p:attrName>
                                        </p:attrNameLst>
                                      </p:cBhvr>
                                      <p:to>
                                        <p:strVal val="true"/>
                                      </p:to>
                                    </p:set>
                                  </p:childTnLst>
                                </p:cTn>
                              </p:par>
                            </p:childTnLst>
                          </p:cTn>
                        </p:par>
                        <p:par>
                          <p:cTn id="25" fill="hold" nodeType="afterGroup">
                            <p:stCondLst>
                              <p:cond delay="0"/>
                            </p:stCondLst>
                            <p:childTnLst>
                              <p:par>
                                <p:cTn id="26" presetID="3" presetClass="emph" presetSubtype="1" grpId="0" nodeType="afterEffect">
                                  <p:stCondLst>
                                    <p:cond delay="0"/>
                                  </p:stCondLst>
                                  <p:childTnLst>
                                    <p:set>
                                      <p:cBhvr override="childStyle">
                                        <p:cTn id="27" dur="indefinite"/>
                                        <p:tgtEl>
                                          <p:spTgt spid="191500"/>
                                        </p:tgtEl>
                                        <p:attrNameLst>
                                          <p:attrName>style.color</p:attrName>
                                        </p:attrNameLst>
                                      </p:cBhvr>
                                      <p:to>
                                        <p:clrVal>
                                          <a:srgbClr val="FF6600"/>
                                        </p:clrVal>
                                      </p:to>
                                    </p:set>
                                  </p:childTnLst>
                                </p:cTn>
                              </p:par>
                            </p:childTnLst>
                          </p:cTn>
                        </p:par>
                        <p:par>
                          <p:cTn id="28" fill="hold" nodeType="afterGroup">
                            <p:stCondLst>
                              <p:cond delay="0"/>
                            </p:stCondLst>
                            <p:childTnLst>
                              <p:par>
                                <p:cTn id="29" presetID="7" presetClass="emph" presetSubtype="1" nodeType="afterEffect">
                                  <p:stCondLst>
                                    <p:cond delay="0"/>
                                  </p:stCondLst>
                                  <p:childTnLst>
                                    <p:set>
                                      <p:cBhvr>
                                        <p:cTn id="30" dur="indefinite"/>
                                        <p:tgtEl>
                                          <p:spTgt spid="191504"/>
                                        </p:tgtEl>
                                        <p:attrNameLst>
                                          <p:attrName>stroke.color</p:attrName>
                                        </p:attrNameLst>
                                      </p:cBhvr>
                                      <p:to>
                                        <p:clrVal>
                                          <a:srgbClr val="FF6600"/>
                                        </p:clrVal>
                                      </p:to>
                                    </p:set>
                                    <p:set>
                                      <p:cBhvr>
                                        <p:cTn id="31" dur="indefinite"/>
                                        <p:tgtEl>
                                          <p:spTgt spid="191504"/>
                                        </p:tgtEl>
                                        <p:attrNameLst>
                                          <p:attrName>stroke.on</p:attrName>
                                        </p:attrNameLst>
                                      </p:cBhvr>
                                      <p:to>
                                        <p:strVal val="true"/>
                                      </p:to>
                                    </p:set>
                                  </p:childTnLst>
                                </p:cTn>
                              </p:par>
                            </p:childTnLst>
                          </p:cTn>
                        </p:par>
                        <p:par>
                          <p:cTn id="32" fill="hold" nodeType="afterGroup">
                            <p:stCondLst>
                              <p:cond delay="0"/>
                            </p:stCondLst>
                            <p:childTnLst>
                              <p:par>
                                <p:cTn id="33" presetID="3" presetClass="emph" presetSubtype="1" grpId="0" nodeType="afterEffect">
                                  <p:stCondLst>
                                    <p:cond delay="0"/>
                                  </p:stCondLst>
                                  <p:childTnLst>
                                    <p:set>
                                      <p:cBhvr override="childStyle">
                                        <p:cTn id="34" dur="indefinite"/>
                                        <p:tgtEl>
                                          <p:spTgt spid="191501"/>
                                        </p:tgtEl>
                                        <p:attrNameLst>
                                          <p:attrName>style.color</p:attrName>
                                        </p:attrNameLst>
                                      </p:cBhvr>
                                      <p:to>
                                        <p:clrVal>
                                          <a:srgbClr val="FF6600"/>
                                        </p:clrVal>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1492" grpId="0"/>
      <p:bldP spid="191497" grpId="0"/>
      <p:bldP spid="191500" grpId="0"/>
      <p:bldP spid="191501"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Portal Hypertension</a:t>
            </a:r>
            <a:endParaRPr lang="en-US" dirty="0"/>
          </a:p>
        </p:txBody>
      </p:sp>
      <p:sp>
        <p:nvSpPr>
          <p:cNvPr id="3" name="Content Placeholder 2"/>
          <p:cNvSpPr>
            <a:spLocks noGrp="1"/>
          </p:cNvSpPr>
          <p:nvPr>
            <p:ph idx="1"/>
          </p:nvPr>
        </p:nvSpPr>
        <p:spPr/>
        <p:txBody>
          <a:bodyPr>
            <a:normAutofit lnSpcReduction="10000"/>
          </a:bodyPr>
          <a:lstStyle/>
          <a:p>
            <a:r>
              <a:rPr lang="en-US" dirty="0" smtClean="0"/>
              <a:t>Defined as gradient between portal/central pressures &gt; 5 mmHg</a:t>
            </a:r>
          </a:p>
          <a:p>
            <a:pPr lvl="1"/>
            <a:r>
              <a:rPr lang="en-US" dirty="0" smtClean="0"/>
              <a:t>Gradient @ 8-10 mmHg = varices </a:t>
            </a:r>
          </a:p>
          <a:p>
            <a:pPr lvl="1"/>
            <a:r>
              <a:rPr lang="en-US" dirty="0" smtClean="0"/>
              <a:t>Gradient &gt; 12 mmHg = active bleeding</a:t>
            </a:r>
          </a:p>
          <a:p>
            <a:r>
              <a:rPr lang="en-US" dirty="0" smtClean="0"/>
              <a:t>3 types:</a:t>
            </a:r>
          </a:p>
          <a:p>
            <a:pPr lvl="1"/>
            <a:r>
              <a:rPr lang="en-US" dirty="0" err="1" smtClean="0"/>
              <a:t>Prehepatic</a:t>
            </a:r>
            <a:r>
              <a:rPr lang="en-US" dirty="0" smtClean="0"/>
              <a:t>: i.e., splenomegaly, thrombosis of portal vein </a:t>
            </a:r>
          </a:p>
          <a:p>
            <a:pPr lvl="1"/>
            <a:r>
              <a:rPr lang="en-US" dirty="0" err="1" smtClean="0"/>
              <a:t>Posthepatic</a:t>
            </a:r>
            <a:r>
              <a:rPr lang="en-US" dirty="0" smtClean="0"/>
              <a:t>: i.e., right sided heart failure</a:t>
            </a:r>
            <a:endParaRPr lang="en-US" dirty="0"/>
          </a:p>
          <a:p>
            <a:pPr lvl="1"/>
            <a:r>
              <a:rPr lang="en-US" dirty="0" smtClean="0"/>
              <a:t>Intrahepatic: i.e., cirrhosis</a:t>
            </a:r>
          </a:p>
        </p:txBody>
      </p:sp>
      <p:sp>
        <p:nvSpPr>
          <p:cNvPr id="6" name="Footer Placeholder 5"/>
          <p:cNvSpPr>
            <a:spLocks noGrp="1"/>
          </p:cNvSpPr>
          <p:nvPr>
            <p:ph type="ftr" sz="quarter" idx="11"/>
          </p:nvPr>
        </p:nvSpPr>
        <p:spPr/>
        <p:txBody>
          <a:bodyPr/>
          <a:lstStyle/>
          <a:p>
            <a:r>
              <a:rPr lang="en-US" smtClean="0"/>
              <a:t>Lawrence Carey, PharmD - TUSP 2014</a:t>
            </a:r>
            <a:endParaRPr lang="en-US"/>
          </a:p>
        </p:txBody>
      </p:sp>
      <p:sp>
        <p:nvSpPr>
          <p:cNvPr id="4" name="Slide Number Placeholder 3"/>
          <p:cNvSpPr>
            <a:spLocks noGrp="1"/>
          </p:cNvSpPr>
          <p:nvPr>
            <p:ph type="sldNum" sz="quarter" idx="12"/>
          </p:nvPr>
        </p:nvSpPr>
        <p:spPr/>
        <p:txBody>
          <a:bodyPr/>
          <a:lstStyle/>
          <a:p>
            <a:fld id="{5EA6D3E2-79FB-4615-85E3-01D4C6F13243}" type="slidenum">
              <a:rPr lang="en-US" smtClean="0"/>
              <a:t>43</a:t>
            </a:fld>
            <a:endParaRPr lang="en-US"/>
          </a:p>
        </p:txBody>
      </p:sp>
    </p:spTree>
    <p:extLst>
      <p:ext uri="{BB962C8B-B14F-4D97-AF65-F5344CB8AC3E}">
        <p14:creationId xmlns:p14="http://schemas.microsoft.com/office/powerpoint/2010/main" val="1186599325"/>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Portal HTN: Pathophysiology</a:t>
            </a:r>
            <a:endParaRPr lang="en-US" dirty="0"/>
          </a:p>
        </p:txBody>
      </p:sp>
      <p:sp>
        <p:nvSpPr>
          <p:cNvPr id="3" name="Content Placeholder 2"/>
          <p:cNvSpPr>
            <a:spLocks noGrp="1"/>
          </p:cNvSpPr>
          <p:nvPr>
            <p:ph idx="1"/>
          </p:nvPr>
        </p:nvSpPr>
        <p:spPr>
          <a:xfrm>
            <a:off x="457200" y="1600201"/>
            <a:ext cx="8229600" cy="4038600"/>
          </a:xfrm>
        </p:spPr>
        <p:txBody>
          <a:bodyPr>
            <a:normAutofit lnSpcReduction="10000"/>
          </a:bodyPr>
          <a:lstStyle/>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pPr marL="0" indent="0" algn="r">
              <a:buNone/>
            </a:pPr>
            <a:r>
              <a:rPr lang="en-US" sz="1600" dirty="0" err="1" smtClean="0"/>
              <a:t>Porth</a:t>
            </a:r>
            <a:r>
              <a:rPr lang="en-US" sz="1600" dirty="0" smtClean="0"/>
              <a:t> CM. In </a:t>
            </a:r>
            <a:r>
              <a:rPr lang="en-US" sz="1600" i="1" dirty="0" smtClean="0"/>
              <a:t>Essentials of Pathophysiology</a:t>
            </a:r>
            <a:r>
              <a:rPr lang="en-US" sz="1600" dirty="0" smtClean="0"/>
              <a:t>, 3</a:t>
            </a:r>
            <a:r>
              <a:rPr lang="en-US" sz="1600" baseline="30000" dirty="0" smtClean="0"/>
              <a:t>rd</a:t>
            </a:r>
            <a:r>
              <a:rPr lang="en-US" sz="1600" dirty="0" smtClean="0"/>
              <a:t> edition, 2011.</a:t>
            </a:r>
          </a:p>
          <a:p>
            <a:pPr algn="r"/>
            <a:endParaRPr lang="en-US" sz="1600" dirty="0"/>
          </a:p>
        </p:txBody>
      </p:sp>
      <p:sp>
        <p:nvSpPr>
          <p:cNvPr id="6" name="Footer Placeholder 5"/>
          <p:cNvSpPr>
            <a:spLocks noGrp="1"/>
          </p:cNvSpPr>
          <p:nvPr>
            <p:ph type="ftr" sz="quarter" idx="11"/>
          </p:nvPr>
        </p:nvSpPr>
        <p:spPr/>
        <p:txBody>
          <a:bodyPr/>
          <a:lstStyle/>
          <a:p>
            <a:r>
              <a:rPr lang="en-US" smtClean="0"/>
              <a:t>Lawrence Carey, PharmD - TUSP 2014</a:t>
            </a:r>
            <a:endParaRPr lang="en-US"/>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800" y="1447800"/>
            <a:ext cx="6322051"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Slide Number Placeholder 3"/>
          <p:cNvSpPr>
            <a:spLocks noGrp="1"/>
          </p:cNvSpPr>
          <p:nvPr>
            <p:ph type="sldNum" sz="quarter" idx="12"/>
          </p:nvPr>
        </p:nvSpPr>
        <p:spPr/>
        <p:txBody>
          <a:bodyPr/>
          <a:lstStyle/>
          <a:p>
            <a:fld id="{5EA6D3E2-79FB-4615-85E3-01D4C6F13243}" type="slidenum">
              <a:rPr lang="en-US" smtClean="0"/>
              <a:t>44</a:t>
            </a:fld>
            <a:endParaRPr lang="en-US"/>
          </a:p>
        </p:txBody>
      </p:sp>
    </p:spTree>
    <p:extLst>
      <p:ext uri="{BB962C8B-B14F-4D97-AF65-F5344CB8AC3E}">
        <p14:creationId xmlns:p14="http://schemas.microsoft.com/office/powerpoint/2010/main" val="3798116572"/>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Portal HTN: Pathophysiology</a:t>
            </a:r>
            <a:endParaRPr lang="en-US" dirty="0"/>
          </a:p>
        </p:txBody>
      </p:sp>
      <p:sp>
        <p:nvSpPr>
          <p:cNvPr id="3" name="Content Placeholder 2"/>
          <p:cNvSpPr>
            <a:spLocks noGrp="1"/>
          </p:cNvSpPr>
          <p:nvPr>
            <p:ph idx="1"/>
          </p:nvPr>
        </p:nvSpPr>
        <p:spPr/>
        <p:txBody>
          <a:bodyPr/>
          <a:lstStyle/>
          <a:p>
            <a:pPr>
              <a:lnSpc>
                <a:spcPct val="120000"/>
              </a:lnSpc>
            </a:pPr>
            <a:r>
              <a:rPr lang="en-US" dirty="0" smtClean="0"/>
              <a:t>Resistance to portal blood flow</a:t>
            </a:r>
          </a:p>
          <a:p>
            <a:pPr lvl="1"/>
            <a:r>
              <a:rPr lang="en-US" dirty="0" smtClean="0"/>
              <a:t>Inflammation, fibrosis scarring of liver tissue</a:t>
            </a:r>
          </a:p>
          <a:p>
            <a:pPr lvl="1"/>
            <a:r>
              <a:rPr lang="en-US" dirty="0" smtClean="0"/>
              <a:t>Vasoconstriction within liver (</a:t>
            </a:r>
            <a:r>
              <a:rPr lang="en-US" dirty="0" smtClean="0">
                <a:cs typeface="Arial" charset="0"/>
              </a:rPr>
              <a:t>↓ nitric oxide)</a:t>
            </a:r>
          </a:p>
          <a:p>
            <a:pPr>
              <a:lnSpc>
                <a:spcPct val="130000"/>
              </a:lnSpc>
            </a:pPr>
            <a:r>
              <a:rPr lang="en-US" dirty="0" smtClean="0"/>
              <a:t>Increased portal blood flow </a:t>
            </a:r>
          </a:p>
          <a:p>
            <a:pPr lvl="1"/>
            <a:r>
              <a:rPr lang="en-US" dirty="0" smtClean="0"/>
              <a:t>Vasodilation of splanchnic (portal) vessels</a:t>
            </a:r>
          </a:p>
          <a:p>
            <a:pPr lvl="1"/>
            <a:r>
              <a:rPr lang="en-US" dirty="0" smtClean="0"/>
              <a:t>Collateral vessels form away/around the liver</a:t>
            </a:r>
          </a:p>
          <a:p>
            <a:pPr lvl="1"/>
            <a:r>
              <a:rPr lang="en-US" dirty="0" smtClean="0"/>
              <a:t>See formation of </a:t>
            </a:r>
            <a:r>
              <a:rPr lang="en-US" dirty="0" err="1" smtClean="0"/>
              <a:t>gastroesophageal</a:t>
            </a:r>
            <a:r>
              <a:rPr lang="en-US" dirty="0" smtClean="0"/>
              <a:t> varices </a:t>
            </a:r>
          </a:p>
          <a:p>
            <a:endParaRPr lang="en-US" dirty="0"/>
          </a:p>
        </p:txBody>
      </p:sp>
      <p:sp>
        <p:nvSpPr>
          <p:cNvPr id="6" name="Footer Placeholder 5"/>
          <p:cNvSpPr>
            <a:spLocks noGrp="1"/>
          </p:cNvSpPr>
          <p:nvPr>
            <p:ph type="ftr" sz="quarter" idx="11"/>
          </p:nvPr>
        </p:nvSpPr>
        <p:spPr/>
        <p:txBody>
          <a:bodyPr/>
          <a:lstStyle/>
          <a:p>
            <a:r>
              <a:rPr lang="en-US" smtClean="0"/>
              <a:t>Lawrence Carey, PharmD - TUSP 2014</a:t>
            </a:r>
            <a:endParaRPr lang="en-US"/>
          </a:p>
        </p:txBody>
      </p:sp>
      <p:sp>
        <p:nvSpPr>
          <p:cNvPr id="4" name="Slide Number Placeholder 3"/>
          <p:cNvSpPr>
            <a:spLocks noGrp="1"/>
          </p:cNvSpPr>
          <p:nvPr>
            <p:ph type="sldNum" sz="quarter" idx="12"/>
          </p:nvPr>
        </p:nvSpPr>
        <p:spPr/>
        <p:txBody>
          <a:bodyPr/>
          <a:lstStyle/>
          <a:p>
            <a:fld id="{5EA6D3E2-79FB-4615-85E3-01D4C6F13243}" type="slidenum">
              <a:rPr lang="en-US" smtClean="0"/>
              <a:t>45</a:t>
            </a:fld>
            <a:endParaRPr lang="en-US"/>
          </a:p>
        </p:txBody>
      </p:sp>
    </p:spTree>
    <p:extLst>
      <p:ext uri="{BB962C8B-B14F-4D97-AF65-F5344CB8AC3E}">
        <p14:creationId xmlns:p14="http://schemas.microsoft.com/office/powerpoint/2010/main" val="3785233139"/>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1" name="AutoShape 3"/>
          <p:cNvSpPr>
            <a:spLocks noChangeArrowheads="1"/>
          </p:cNvSpPr>
          <p:nvPr/>
        </p:nvSpPr>
        <p:spPr bwMode="auto">
          <a:xfrm>
            <a:off x="3200400" y="1600200"/>
            <a:ext cx="2743200" cy="1371600"/>
          </a:xfrm>
          <a:prstGeom prst="downArrowCallout">
            <a:avLst>
              <a:gd name="adj1" fmla="val 11111"/>
              <a:gd name="adj2" fmla="val 17704"/>
              <a:gd name="adj3" fmla="val 20139"/>
              <a:gd name="adj4" fmla="val 62963"/>
            </a:avLst>
          </a:prstGeom>
          <a:solidFill>
            <a:schemeClr val="bg1"/>
          </a:solidFill>
          <a:ln w="25400" cap="sq">
            <a:solidFill>
              <a:schemeClr val="tx1"/>
            </a:solidFill>
            <a:miter lim="800000"/>
            <a:headEnd type="none" w="sm" len="sm"/>
            <a:tailEnd type="none" w="sm" len="sm"/>
          </a:ln>
        </p:spPr>
        <p:txBody>
          <a:bodyPr wrap="none" anchor="ctr"/>
          <a:lstStyle/>
          <a:p>
            <a:pPr algn="ctr"/>
            <a:r>
              <a:rPr lang="en-US" sz="2400" dirty="0">
                <a:solidFill>
                  <a:schemeClr val="tx1"/>
                </a:solidFill>
              </a:rPr>
              <a:t>Portal Hypertension</a:t>
            </a:r>
          </a:p>
          <a:p>
            <a:pPr algn="ctr"/>
            <a:r>
              <a:rPr lang="en-US" sz="2400" dirty="0">
                <a:solidFill>
                  <a:schemeClr val="tx1"/>
                </a:solidFill>
              </a:rPr>
              <a:t>&gt;10 mmHg</a:t>
            </a:r>
          </a:p>
        </p:txBody>
      </p:sp>
      <p:sp>
        <p:nvSpPr>
          <p:cNvPr id="58381" name="AutoShape 13"/>
          <p:cNvSpPr>
            <a:spLocks noChangeArrowheads="1"/>
          </p:cNvSpPr>
          <p:nvPr/>
        </p:nvSpPr>
        <p:spPr bwMode="auto">
          <a:xfrm>
            <a:off x="7010400" y="3581400"/>
            <a:ext cx="1984375" cy="1984375"/>
          </a:xfrm>
          <a:custGeom>
            <a:avLst/>
            <a:gdLst>
              <a:gd name="T0" fmla="*/ 1980700 w 21600"/>
              <a:gd name="T1" fmla="*/ 906933 h 21600"/>
              <a:gd name="T2" fmla="*/ 837020 w 21600"/>
              <a:gd name="T3" fmla="*/ 267982 h 21600"/>
              <a:gd name="T4" fmla="*/ 1479186 w 21600"/>
              <a:gd name="T5" fmla="*/ 950203 h 21600"/>
              <a:gd name="T6" fmla="*/ 943681 w 21600"/>
              <a:gd name="T7" fmla="*/ 2231411 h 21600"/>
              <a:gd name="T8" fmla="*/ 463756 w 21600"/>
              <a:gd name="T9" fmla="*/ 1712534 h 21600"/>
              <a:gd name="T10" fmla="*/ 982725 w 21600"/>
              <a:gd name="T11" fmla="*/ 1232701 h 21600"/>
              <a:gd name="T12" fmla="*/ 0 60000 65536"/>
              <a:gd name="T13" fmla="*/ 0 60000 65536"/>
              <a:gd name="T14" fmla="*/ 0 60000 65536"/>
              <a:gd name="T15" fmla="*/ 0 60000 65536"/>
              <a:gd name="T16" fmla="*/ 0 60000 65536"/>
              <a:gd name="T17" fmla="*/ 0 60000 65536"/>
              <a:gd name="T18" fmla="*/ 3163 w 21600"/>
              <a:gd name="T19" fmla="*/ 3163 h 21600"/>
              <a:gd name="T20" fmla="*/ 18437 w 21600"/>
              <a:gd name="T21" fmla="*/ 18437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0592" y="16116"/>
                </a:moveTo>
                <a:cubicBezTo>
                  <a:pt x="10661" y="16119"/>
                  <a:pt x="10730" y="16121"/>
                  <a:pt x="10800" y="16121"/>
                </a:cubicBezTo>
                <a:cubicBezTo>
                  <a:pt x="13738" y="16121"/>
                  <a:pt x="16121" y="13738"/>
                  <a:pt x="16121" y="10800"/>
                </a:cubicBezTo>
                <a:cubicBezTo>
                  <a:pt x="16121" y="7861"/>
                  <a:pt x="13738" y="5479"/>
                  <a:pt x="10800" y="5479"/>
                </a:cubicBezTo>
                <a:cubicBezTo>
                  <a:pt x="10425" y="5478"/>
                  <a:pt x="10051" y="5518"/>
                  <a:pt x="9685" y="5597"/>
                </a:cubicBezTo>
                <a:lnTo>
                  <a:pt x="8537" y="239"/>
                </a:lnTo>
                <a:cubicBezTo>
                  <a:pt x="9281" y="80"/>
                  <a:pt x="10039" y="-1"/>
                  <a:pt x="10800" y="0"/>
                </a:cubicBezTo>
                <a:cubicBezTo>
                  <a:pt x="16764" y="0"/>
                  <a:pt x="21600" y="4835"/>
                  <a:pt x="21600" y="10800"/>
                </a:cubicBezTo>
                <a:cubicBezTo>
                  <a:pt x="21600" y="16764"/>
                  <a:pt x="16764" y="21600"/>
                  <a:pt x="10800" y="21600"/>
                </a:cubicBezTo>
                <a:cubicBezTo>
                  <a:pt x="10659" y="21600"/>
                  <a:pt x="10518" y="21597"/>
                  <a:pt x="10377" y="21591"/>
                </a:cubicBezTo>
                <a:lnTo>
                  <a:pt x="10272" y="24289"/>
                </a:lnTo>
                <a:lnTo>
                  <a:pt x="5048" y="18641"/>
                </a:lnTo>
                <a:lnTo>
                  <a:pt x="10697" y="13418"/>
                </a:lnTo>
                <a:lnTo>
                  <a:pt x="10592" y="16116"/>
                </a:lnTo>
                <a:close/>
              </a:path>
            </a:pathLst>
          </a:custGeom>
          <a:solidFill>
            <a:srgbClr val="FF0000"/>
          </a:solidFill>
          <a:ln w="25400" cap="sq">
            <a:solidFill>
              <a:schemeClr val="tx1"/>
            </a:solidFill>
            <a:miter lim="800000"/>
            <a:headEnd type="none" w="sm" len="sm"/>
            <a:tailEnd type="none" w="sm" len="sm"/>
          </a:ln>
        </p:spPr>
        <p:txBody>
          <a:bodyPr wrap="none" anchor="ctr"/>
          <a:lstStyle/>
          <a:p>
            <a:pPr algn="ctr">
              <a:defRPr/>
            </a:pPr>
            <a:endParaRPr lang="en-US" sz="4400" b="1">
              <a:solidFill>
                <a:schemeClr val="tx1"/>
              </a:solidFill>
              <a:effectLst>
                <a:outerShdw blurRad="38100" dist="38100" dir="2700000" algn="tl">
                  <a:srgbClr val="FFFFFF"/>
                </a:outerShdw>
              </a:effectLst>
              <a:latin typeface="Times New Roman" pitchFamily="18" charset="0"/>
            </a:endParaRPr>
          </a:p>
        </p:txBody>
      </p:sp>
      <p:sp>
        <p:nvSpPr>
          <p:cNvPr id="58382" name="AutoShape 14"/>
          <p:cNvSpPr>
            <a:spLocks noChangeArrowheads="1"/>
          </p:cNvSpPr>
          <p:nvPr/>
        </p:nvSpPr>
        <p:spPr bwMode="auto">
          <a:xfrm flipH="1">
            <a:off x="76200" y="3581400"/>
            <a:ext cx="2057400" cy="1981200"/>
          </a:xfrm>
          <a:custGeom>
            <a:avLst/>
            <a:gdLst>
              <a:gd name="T0" fmla="*/ 195885698 w 21600"/>
              <a:gd name="T1" fmla="*/ 87225623 h 21600"/>
              <a:gd name="T2" fmla="*/ 94227671 w 21600"/>
              <a:gd name="T3" fmla="*/ 21848506 h 21600"/>
              <a:gd name="T4" fmla="*/ 148980519 w 21600"/>
              <a:gd name="T5" fmla="*/ 88967153 h 21600"/>
              <a:gd name="T6" fmla="*/ 101594518 w 21600"/>
              <a:gd name="T7" fmla="*/ 204384646 h 21600"/>
              <a:gd name="T8" fmla="*/ 52230723 w 21600"/>
              <a:gd name="T9" fmla="*/ 161234446 h 21600"/>
              <a:gd name="T10" fmla="*/ 98763856 w 21600"/>
              <a:gd name="T11" fmla="*/ 115459571 h 21600"/>
              <a:gd name="T12" fmla="*/ 0 60000 65536"/>
              <a:gd name="T13" fmla="*/ 0 60000 65536"/>
              <a:gd name="T14" fmla="*/ 0 60000 65536"/>
              <a:gd name="T15" fmla="*/ 0 60000 65536"/>
              <a:gd name="T16" fmla="*/ 0 60000 65536"/>
              <a:gd name="T17" fmla="*/ 0 60000 65536"/>
              <a:gd name="T18" fmla="*/ 3163 w 21600"/>
              <a:gd name="T19" fmla="*/ 3163 h 21600"/>
              <a:gd name="T20" fmla="*/ 18437 w 21600"/>
              <a:gd name="T21" fmla="*/ 18437 h 21600"/>
            </a:gdLst>
            <a:ahLst/>
            <a:cxnLst>
              <a:cxn ang="T12">
                <a:pos x="T0" y="T1"/>
              </a:cxn>
              <a:cxn ang="T13">
                <a:pos x="T2" y="T3"/>
              </a:cxn>
              <a:cxn ang="T14">
                <a:pos x="T4" y="T5"/>
              </a:cxn>
              <a:cxn ang="T15">
                <a:pos x="T6" y="T7"/>
              </a:cxn>
              <a:cxn ang="T16">
                <a:pos x="T8" y="T9"/>
              </a:cxn>
              <a:cxn ang="T17">
                <a:pos x="T10" y="T11"/>
              </a:cxn>
            </a:cxnLst>
            <a:rect l="T18" t="T19" r="T20" b="T21"/>
            <a:pathLst>
              <a:path w="21600" h="21600">
                <a:moveTo>
                  <a:pt x="10965" y="16423"/>
                </a:moveTo>
                <a:cubicBezTo>
                  <a:pt x="14007" y="16333"/>
                  <a:pt x="16426" y="13842"/>
                  <a:pt x="16426" y="10800"/>
                </a:cubicBezTo>
                <a:cubicBezTo>
                  <a:pt x="16426" y="7692"/>
                  <a:pt x="13907" y="5174"/>
                  <a:pt x="10800" y="5174"/>
                </a:cubicBezTo>
                <a:cubicBezTo>
                  <a:pt x="10705" y="5173"/>
                  <a:pt x="10611" y="5176"/>
                  <a:pt x="10516" y="5181"/>
                </a:cubicBezTo>
                <a:lnTo>
                  <a:pt x="10256" y="13"/>
                </a:lnTo>
                <a:cubicBezTo>
                  <a:pt x="10437" y="4"/>
                  <a:pt x="10618" y="-1"/>
                  <a:pt x="10800" y="0"/>
                </a:cubicBezTo>
                <a:cubicBezTo>
                  <a:pt x="16764" y="0"/>
                  <a:pt x="21600" y="4835"/>
                  <a:pt x="21600" y="10800"/>
                </a:cubicBezTo>
                <a:cubicBezTo>
                  <a:pt x="21600" y="16640"/>
                  <a:pt x="16956" y="21422"/>
                  <a:pt x="11118" y="21595"/>
                </a:cubicBezTo>
                <a:lnTo>
                  <a:pt x="11198" y="24294"/>
                </a:lnTo>
                <a:lnTo>
                  <a:pt x="5757" y="19165"/>
                </a:lnTo>
                <a:lnTo>
                  <a:pt x="10886" y="13724"/>
                </a:lnTo>
                <a:lnTo>
                  <a:pt x="10965" y="16423"/>
                </a:lnTo>
                <a:close/>
              </a:path>
            </a:pathLst>
          </a:custGeom>
          <a:solidFill>
            <a:srgbClr val="FF0000"/>
          </a:solidFill>
          <a:ln w="25400" cap="sq">
            <a:solidFill>
              <a:schemeClr val="tx1"/>
            </a:solidFill>
            <a:miter lim="800000"/>
            <a:headEnd type="none" w="sm" len="sm"/>
            <a:tailEnd type="none" w="sm" len="sm"/>
          </a:ln>
        </p:spPr>
        <p:txBody>
          <a:bodyPr wrap="none" anchor="ctr"/>
          <a:lstStyle/>
          <a:p>
            <a:endParaRPr lang="en-US" sz="1800">
              <a:solidFill>
                <a:schemeClr val="tx1"/>
              </a:solidFill>
            </a:endParaRPr>
          </a:p>
        </p:txBody>
      </p:sp>
      <p:sp>
        <p:nvSpPr>
          <p:cNvPr id="58383" name="Text Box 15"/>
          <p:cNvSpPr txBox="1">
            <a:spLocks noChangeArrowheads="1"/>
          </p:cNvSpPr>
          <p:nvPr/>
        </p:nvSpPr>
        <p:spPr bwMode="auto">
          <a:xfrm>
            <a:off x="2133600" y="6248400"/>
            <a:ext cx="4876800" cy="461665"/>
          </a:xfrm>
          <a:prstGeom prst="rect">
            <a:avLst/>
          </a:prstGeom>
          <a:solidFill>
            <a:schemeClr val="bg1"/>
          </a:solidFill>
          <a:ln w="28575" cap="sq">
            <a:solidFill>
              <a:schemeClr val="tx1"/>
            </a:solidFill>
            <a:miter lim="800000"/>
            <a:headEnd type="none" w="sm" len="sm"/>
            <a:tailEnd type="none" w="sm" len="sm"/>
          </a:ln>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spcBef>
                <a:spcPct val="50000"/>
              </a:spcBef>
            </a:pPr>
            <a:r>
              <a:rPr lang="en-US" sz="2400" b="1" dirty="0" err="1">
                <a:latin typeface="+mn-lt"/>
              </a:rPr>
              <a:t>Gastroesophageal</a:t>
            </a:r>
            <a:r>
              <a:rPr lang="en-US" sz="2400" b="1" dirty="0">
                <a:latin typeface="+mn-lt"/>
              </a:rPr>
              <a:t> Varices</a:t>
            </a:r>
          </a:p>
        </p:txBody>
      </p:sp>
      <p:sp>
        <p:nvSpPr>
          <p:cNvPr id="58372" name="Oval 4"/>
          <p:cNvSpPr>
            <a:spLocks noChangeArrowheads="1"/>
          </p:cNvSpPr>
          <p:nvPr/>
        </p:nvSpPr>
        <p:spPr bwMode="auto">
          <a:xfrm>
            <a:off x="914400" y="3048000"/>
            <a:ext cx="7162800" cy="1524000"/>
          </a:xfrm>
          <a:prstGeom prst="ellipse">
            <a:avLst/>
          </a:prstGeom>
          <a:solidFill>
            <a:schemeClr val="bg1"/>
          </a:solidFill>
          <a:ln w="38100" cap="sq">
            <a:solidFill>
              <a:schemeClr val="tx1"/>
            </a:solidFill>
            <a:miter lim="800000"/>
            <a:headEnd type="none" w="sm" len="sm"/>
            <a:tailEnd type="none" w="sm" len="sm"/>
          </a:ln>
        </p:spPr>
        <p:txBody>
          <a:bodyPr anchor="ctr"/>
          <a:lstStyle/>
          <a:p>
            <a:pPr algn="ctr"/>
            <a:r>
              <a:rPr lang="en-US" sz="2500" b="1" dirty="0">
                <a:solidFill>
                  <a:schemeClr val="tx1"/>
                </a:solidFill>
              </a:rPr>
              <a:t>Pooling of Blood</a:t>
            </a:r>
          </a:p>
          <a:p>
            <a:pPr algn="ctr"/>
            <a:r>
              <a:rPr lang="en-US" sz="2500" dirty="0">
                <a:solidFill>
                  <a:schemeClr val="tx1"/>
                </a:solidFill>
              </a:rPr>
              <a:t>Vasodilation of </a:t>
            </a:r>
            <a:r>
              <a:rPr lang="en-US" sz="2500" dirty="0" smtClean="0">
                <a:solidFill>
                  <a:schemeClr val="tx1"/>
                </a:solidFill>
              </a:rPr>
              <a:t>splanchnic</a:t>
            </a:r>
            <a:r>
              <a:rPr lang="en-US" sz="2500" dirty="0">
                <a:solidFill>
                  <a:schemeClr val="tx1"/>
                </a:solidFill>
              </a:rPr>
              <a:t>, mesentery, abdominal veins</a:t>
            </a:r>
            <a:r>
              <a:rPr lang="en-US" sz="2400" dirty="0">
                <a:solidFill>
                  <a:schemeClr val="tx1"/>
                </a:solidFill>
              </a:rPr>
              <a:t> </a:t>
            </a:r>
          </a:p>
        </p:txBody>
      </p:sp>
      <p:sp>
        <p:nvSpPr>
          <p:cNvPr id="58385" name="WordArt 17"/>
          <p:cNvSpPr>
            <a:spLocks noChangeArrowheads="1" noChangeShapeType="1" noTextEdit="1"/>
          </p:cNvSpPr>
          <p:nvPr/>
        </p:nvSpPr>
        <p:spPr bwMode="auto">
          <a:xfrm rot="4700823">
            <a:off x="7164388" y="3832225"/>
            <a:ext cx="1492250" cy="1600200"/>
          </a:xfrm>
          <a:prstGeom prst="rect">
            <a:avLst/>
          </a:prstGeom>
        </p:spPr>
        <p:txBody>
          <a:bodyPr spcFirstLastPara="1" wrap="none" fromWordArt="1">
            <a:prstTxWarp prst="textArchUp">
              <a:avLst>
                <a:gd name="adj" fmla="val 12494676"/>
              </a:avLst>
            </a:prstTxWarp>
          </a:bodyPr>
          <a:lstStyle/>
          <a:p>
            <a:pPr algn="ctr"/>
            <a:r>
              <a:rPr lang="en-US" sz="2800" kern="10" dirty="0" smtClean="0">
                <a:ln w="9525" cap="sq">
                  <a:solidFill>
                    <a:srgbClr val="000000"/>
                  </a:solidFill>
                  <a:miter lim="800000"/>
                  <a:headEnd type="none" w="sm" len="sm"/>
                  <a:tailEnd type="none" w="sm" len="sm"/>
                </a:ln>
                <a:solidFill>
                  <a:srgbClr val="000000"/>
                </a:solidFill>
                <a:latin typeface="Arial Black"/>
              </a:rPr>
              <a:t>Collaterals</a:t>
            </a:r>
            <a:endParaRPr lang="en-US" sz="2800" kern="10" dirty="0">
              <a:ln w="9525" cap="sq">
                <a:solidFill>
                  <a:srgbClr val="000000"/>
                </a:solidFill>
                <a:miter lim="800000"/>
                <a:headEnd type="none" w="sm" len="sm"/>
                <a:tailEnd type="none" w="sm" len="sm"/>
              </a:ln>
              <a:solidFill>
                <a:srgbClr val="000000"/>
              </a:solidFill>
              <a:latin typeface="Arial Black"/>
            </a:endParaRPr>
          </a:p>
        </p:txBody>
      </p:sp>
      <p:sp>
        <p:nvSpPr>
          <p:cNvPr id="58386" name="WordArt 18"/>
          <p:cNvSpPr>
            <a:spLocks noChangeArrowheads="1" noChangeShapeType="1" noTextEdit="1"/>
          </p:cNvSpPr>
          <p:nvPr/>
        </p:nvSpPr>
        <p:spPr bwMode="auto">
          <a:xfrm rot="-5400000">
            <a:off x="152400" y="4191000"/>
            <a:ext cx="1219200" cy="762000"/>
          </a:xfrm>
          <a:prstGeom prst="rect">
            <a:avLst/>
          </a:prstGeom>
        </p:spPr>
        <p:txBody>
          <a:bodyPr spcFirstLastPara="1" wrap="none" fromWordArt="1">
            <a:prstTxWarp prst="textArchUp">
              <a:avLst>
                <a:gd name="adj" fmla="val 10187452"/>
              </a:avLst>
            </a:prstTxWarp>
          </a:bodyPr>
          <a:lstStyle/>
          <a:p>
            <a:pPr algn="ctr"/>
            <a:r>
              <a:rPr lang="en-US" sz="2400" kern="10" dirty="0" smtClean="0">
                <a:ln w="9525" cap="sq">
                  <a:solidFill>
                    <a:srgbClr val="000000"/>
                  </a:solidFill>
                  <a:miter lim="800000"/>
                  <a:headEnd type="none" w="sm" len="sm"/>
                  <a:tailEnd type="none" w="sm" len="sm"/>
                </a:ln>
                <a:solidFill>
                  <a:srgbClr val="000000"/>
                </a:solidFill>
                <a:latin typeface="Arial Black"/>
              </a:rPr>
              <a:t>Collaterals</a:t>
            </a:r>
            <a:endParaRPr lang="en-US" sz="2400" kern="10" dirty="0">
              <a:ln w="9525" cap="sq">
                <a:solidFill>
                  <a:srgbClr val="000000"/>
                </a:solidFill>
                <a:miter lim="800000"/>
                <a:headEnd type="none" w="sm" len="sm"/>
                <a:tailEnd type="none" w="sm" len="sm"/>
              </a:ln>
              <a:solidFill>
                <a:srgbClr val="000000"/>
              </a:solidFill>
              <a:latin typeface="Arial Black"/>
            </a:endParaRPr>
          </a:p>
        </p:txBody>
      </p:sp>
      <p:sp>
        <p:nvSpPr>
          <p:cNvPr id="31759" name="AutoShape 15"/>
          <p:cNvSpPr>
            <a:spLocks noChangeArrowheads="1"/>
          </p:cNvSpPr>
          <p:nvPr/>
        </p:nvSpPr>
        <p:spPr bwMode="auto">
          <a:xfrm>
            <a:off x="2286000" y="304800"/>
            <a:ext cx="4495800" cy="1295400"/>
          </a:xfrm>
          <a:prstGeom prst="downArrowCallout">
            <a:avLst>
              <a:gd name="adj1" fmla="val 13240"/>
              <a:gd name="adj2" fmla="val 13722"/>
              <a:gd name="adj3" fmla="val 19685"/>
              <a:gd name="adj4" fmla="val 65366"/>
            </a:avLst>
          </a:prstGeom>
          <a:solidFill>
            <a:schemeClr val="bg1"/>
          </a:solidFill>
          <a:ln w="28575" cap="sq">
            <a:solidFill>
              <a:schemeClr val="tx1"/>
            </a:solidFill>
            <a:miter lim="800000"/>
            <a:headEnd type="none" w="sm" len="sm"/>
            <a:tailEnd type="none" w="sm" len="sm"/>
          </a:ln>
        </p:spPr>
        <p:txBody>
          <a:bodyPr anchor="ctr"/>
          <a:lstStyle/>
          <a:p>
            <a:pPr algn="ctr"/>
            <a:r>
              <a:rPr lang="en-US" sz="2400" dirty="0" smtClean="0">
                <a:solidFill>
                  <a:schemeClr val="tx1"/>
                </a:solidFill>
              </a:rPr>
              <a:t>Cirrhosis</a:t>
            </a:r>
          </a:p>
          <a:p>
            <a:pPr algn="ctr"/>
            <a:r>
              <a:rPr lang="en-US" sz="2400" dirty="0" smtClean="0">
                <a:solidFill>
                  <a:schemeClr val="tx1"/>
                </a:solidFill>
              </a:rPr>
              <a:t> </a:t>
            </a:r>
            <a:r>
              <a:rPr lang="en-US" sz="2400" dirty="0">
                <a:solidFill>
                  <a:schemeClr val="tx1"/>
                </a:solidFill>
              </a:rPr>
              <a:t>Reduced blood flow through liver</a:t>
            </a:r>
            <a:endParaRPr lang="en-US" sz="1800" dirty="0">
              <a:solidFill>
                <a:schemeClr val="tx1"/>
              </a:solidFill>
            </a:endParaRPr>
          </a:p>
        </p:txBody>
      </p:sp>
      <p:sp>
        <p:nvSpPr>
          <p:cNvPr id="31760" name="AutoShape 16"/>
          <p:cNvSpPr>
            <a:spLocks noChangeArrowheads="1"/>
          </p:cNvSpPr>
          <p:nvPr/>
        </p:nvSpPr>
        <p:spPr bwMode="auto">
          <a:xfrm>
            <a:off x="2362200" y="4724400"/>
            <a:ext cx="4343400" cy="1447800"/>
          </a:xfrm>
          <a:prstGeom prst="downArrowCallout">
            <a:avLst>
              <a:gd name="adj1" fmla="val 14250"/>
              <a:gd name="adj2" fmla="val 18417"/>
              <a:gd name="adj3" fmla="val 17653"/>
              <a:gd name="adj4" fmla="val 74014"/>
            </a:avLst>
          </a:prstGeom>
          <a:solidFill>
            <a:schemeClr val="bg1"/>
          </a:solidFill>
          <a:ln w="28575" cap="sq">
            <a:solidFill>
              <a:schemeClr val="tx1"/>
            </a:solidFill>
            <a:miter lim="800000"/>
            <a:headEnd type="none" w="sm" len="sm"/>
            <a:tailEnd type="none" w="sm" len="sm"/>
          </a:ln>
        </p:spPr>
        <p:txBody>
          <a:bodyPr anchor="ctr"/>
          <a:lstStyle/>
          <a:p>
            <a:pPr algn="ctr"/>
            <a:r>
              <a:rPr lang="en-US" sz="2400">
                <a:solidFill>
                  <a:schemeClr val="tx1"/>
                </a:solidFill>
              </a:rPr>
              <a:t>Formation, enlargement &amp; engorgement of collateral blood vessels</a:t>
            </a:r>
          </a:p>
        </p:txBody>
      </p:sp>
      <p:sp>
        <p:nvSpPr>
          <p:cNvPr id="35852" name="AutoShape 12"/>
          <p:cNvSpPr>
            <a:spLocks noChangeArrowheads="1"/>
          </p:cNvSpPr>
          <p:nvPr/>
        </p:nvSpPr>
        <p:spPr bwMode="auto">
          <a:xfrm>
            <a:off x="3810000" y="2514600"/>
            <a:ext cx="457200" cy="533400"/>
          </a:xfrm>
          <a:prstGeom prst="upArrow">
            <a:avLst>
              <a:gd name="adj1" fmla="val 25833"/>
              <a:gd name="adj2" fmla="val 49308"/>
            </a:avLst>
          </a:prstGeom>
          <a:solidFill>
            <a:schemeClr val="bg1"/>
          </a:solidFill>
          <a:ln w="25400" cap="sq">
            <a:solidFill>
              <a:schemeClr val="tx1"/>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 name="Footer Placeholder 1"/>
          <p:cNvSpPr>
            <a:spLocks noGrp="1"/>
          </p:cNvSpPr>
          <p:nvPr>
            <p:ph type="ftr" sz="quarter" idx="11"/>
          </p:nvPr>
        </p:nvSpPr>
        <p:spPr/>
        <p:txBody>
          <a:bodyPr/>
          <a:lstStyle/>
          <a:p>
            <a:r>
              <a:rPr lang="en-US" smtClean="0"/>
              <a:t>Lawrence Carey, PharmD - TUSP 2014</a:t>
            </a:r>
            <a:endParaRPr lang="en-US"/>
          </a:p>
        </p:txBody>
      </p:sp>
      <p:sp>
        <p:nvSpPr>
          <p:cNvPr id="3" name="Slide Number Placeholder 2"/>
          <p:cNvSpPr>
            <a:spLocks noGrp="1"/>
          </p:cNvSpPr>
          <p:nvPr>
            <p:ph type="sldNum" sz="quarter" idx="12"/>
          </p:nvPr>
        </p:nvSpPr>
        <p:spPr/>
        <p:txBody>
          <a:bodyPr/>
          <a:lstStyle/>
          <a:p>
            <a:fld id="{5EA6D3E2-79FB-4615-85E3-01D4C6F13243}" type="slidenum">
              <a:rPr lang="en-US" smtClean="0"/>
              <a:t>46</a:t>
            </a:fld>
            <a:endParaRPr lang="en-US"/>
          </a:p>
        </p:txBody>
      </p:sp>
    </p:spTree>
    <p:extLst>
      <p:ext uri="{BB962C8B-B14F-4D97-AF65-F5344CB8AC3E}">
        <p14:creationId xmlns:p14="http://schemas.microsoft.com/office/powerpoint/2010/main" val="1208209279"/>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75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6" presetClass="entr" presetSubtype="26" fill="hold" grpId="0" nodeType="clickEffect">
                                  <p:stCondLst>
                                    <p:cond delay="0"/>
                                  </p:stCondLst>
                                  <p:childTnLst>
                                    <p:set>
                                      <p:cBhvr>
                                        <p:cTn id="10" dur="1" fill="hold">
                                          <p:stCondLst>
                                            <p:cond delay="0"/>
                                          </p:stCondLst>
                                        </p:cTn>
                                        <p:tgtEl>
                                          <p:spTgt spid="58371"/>
                                        </p:tgtEl>
                                        <p:attrNameLst>
                                          <p:attrName>style.visibility</p:attrName>
                                        </p:attrNameLst>
                                      </p:cBhvr>
                                      <p:to>
                                        <p:strVal val="visible"/>
                                      </p:to>
                                    </p:set>
                                    <p:animEffect transition="in" filter="barn(inHorizontal)">
                                      <p:cBhvr>
                                        <p:cTn id="11" dur="500"/>
                                        <p:tgtEl>
                                          <p:spTgt spid="58371"/>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16" presetClass="entr" presetSubtype="26" fill="hold" grpId="0" nodeType="clickEffect">
                                  <p:stCondLst>
                                    <p:cond delay="0"/>
                                  </p:stCondLst>
                                  <p:childTnLst>
                                    <p:set>
                                      <p:cBhvr>
                                        <p:cTn id="15" dur="1" fill="hold">
                                          <p:stCondLst>
                                            <p:cond delay="0"/>
                                          </p:stCondLst>
                                        </p:cTn>
                                        <p:tgtEl>
                                          <p:spTgt spid="58372"/>
                                        </p:tgtEl>
                                        <p:attrNameLst>
                                          <p:attrName>style.visibility</p:attrName>
                                        </p:attrNameLst>
                                      </p:cBhvr>
                                      <p:to>
                                        <p:strVal val="visible"/>
                                      </p:to>
                                    </p:set>
                                    <p:animEffect transition="in" filter="barn(inHorizontal)">
                                      <p:cBhvr>
                                        <p:cTn id="16" dur="500"/>
                                        <p:tgtEl>
                                          <p:spTgt spid="58372"/>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mph" presetSubtype="2" fill="hold" nodeType="clickEffect">
                                  <p:stCondLst>
                                    <p:cond delay="0"/>
                                  </p:stCondLst>
                                  <p:childTnLst>
                                    <p:animClr clrSpc="rgb" dir="cw">
                                      <p:cBhvr>
                                        <p:cTn id="20" dur="2000" fill="hold"/>
                                        <p:tgtEl>
                                          <p:spTgt spid="58372"/>
                                        </p:tgtEl>
                                        <p:attrNameLst>
                                          <p:attrName>fillcolor</p:attrName>
                                        </p:attrNameLst>
                                      </p:cBhvr>
                                      <p:to>
                                        <a:srgbClr val="FF0000"/>
                                      </p:to>
                                    </p:animClr>
                                    <p:set>
                                      <p:cBhvr>
                                        <p:cTn id="21" dur="2000" fill="hold"/>
                                        <p:tgtEl>
                                          <p:spTgt spid="58372"/>
                                        </p:tgtEl>
                                        <p:attrNameLst>
                                          <p:attrName>fill.type</p:attrName>
                                        </p:attrNameLst>
                                      </p:cBhvr>
                                      <p:to>
                                        <p:strVal val="solid"/>
                                      </p:to>
                                    </p:set>
                                    <p:set>
                                      <p:cBhvr>
                                        <p:cTn id="22" dur="2000" fill="hold"/>
                                        <p:tgtEl>
                                          <p:spTgt spid="58372"/>
                                        </p:tgtEl>
                                        <p:attrNameLst>
                                          <p:attrName>fill.on</p:attrName>
                                        </p:attrNameLst>
                                      </p:cBhvr>
                                      <p:to>
                                        <p:strVal val="tru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5852"/>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22" presetClass="entr" presetSubtype="1" fill="hold" grpId="0" nodeType="clickEffect">
                                  <p:stCondLst>
                                    <p:cond delay="0"/>
                                  </p:stCondLst>
                                  <p:childTnLst>
                                    <p:set>
                                      <p:cBhvr>
                                        <p:cTn id="30" dur="1" fill="hold">
                                          <p:stCondLst>
                                            <p:cond delay="0"/>
                                          </p:stCondLst>
                                        </p:cTn>
                                        <p:tgtEl>
                                          <p:spTgt spid="58382"/>
                                        </p:tgtEl>
                                        <p:attrNameLst>
                                          <p:attrName>style.visibility</p:attrName>
                                        </p:attrNameLst>
                                      </p:cBhvr>
                                      <p:to>
                                        <p:strVal val="visible"/>
                                      </p:to>
                                    </p:set>
                                    <p:animEffect transition="in" filter="wipe(up)">
                                      <p:cBhvr>
                                        <p:cTn id="31" dur="500"/>
                                        <p:tgtEl>
                                          <p:spTgt spid="58382"/>
                                        </p:tgtEl>
                                      </p:cBhvr>
                                    </p:animEffect>
                                  </p:childTnLst>
                                </p:cTn>
                              </p:par>
                            </p:childTnLst>
                          </p:cTn>
                        </p:par>
                        <p:par>
                          <p:cTn id="32" fill="hold" nodeType="afterGroup">
                            <p:stCondLst>
                              <p:cond delay="500"/>
                            </p:stCondLst>
                            <p:childTnLst>
                              <p:par>
                                <p:cTn id="33" presetID="3" presetClass="entr" presetSubtype="0" fill="hold" grpId="0" nodeType="afterEffect">
                                  <p:stCondLst>
                                    <p:cond delay="0"/>
                                  </p:stCondLst>
                                  <p:childTnLst>
                                    <p:set>
                                      <p:cBhvr>
                                        <p:cTn id="34" dur="1" fill="hold">
                                          <p:stCondLst>
                                            <p:cond delay="499"/>
                                          </p:stCondLst>
                                        </p:cTn>
                                        <p:tgtEl>
                                          <p:spTgt spid="58386"/>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22" presetClass="entr" presetSubtype="1" fill="hold" grpId="0" nodeType="clickEffect">
                                  <p:stCondLst>
                                    <p:cond delay="0"/>
                                  </p:stCondLst>
                                  <p:childTnLst>
                                    <p:set>
                                      <p:cBhvr>
                                        <p:cTn id="38" dur="1" fill="hold">
                                          <p:stCondLst>
                                            <p:cond delay="0"/>
                                          </p:stCondLst>
                                        </p:cTn>
                                        <p:tgtEl>
                                          <p:spTgt spid="58381"/>
                                        </p:tgtEl>
                                        <p:attrNameLst>
                                          <p:attrName>style.visibility</p:attrName>
                                        </p:attrNameLst>
                                      </p:cBhvr>
                                      <p:to>
                                        <p:strVal val="visible"/>
                                      </p:to>
                                    </p:set>
                                    <p:animEffect transition="in" filter="wipe(up)">
                                      <p:cBhvr>
                                        <p:cTn id="39" dur="500"/>
                                        <p:tgtEl>
                                          <p:spTgt spid="58381"/>
                                        </p:tgtEl>
                                      </p:cBhvr>
                                    </p:animEffect>
                                  </p:childTnLst>
                                </p:cTn>
                              </p:par>
                            </p:childTnLst>
                          </p:cTn>
                        </p:par>
                        <p:par>
                          <p:cTn id="40" fill="hold" nodeType="afterGroup">
                            <p:stCondLst>
                              <p:cond delay="500"/>
                            </p:stCondLst>
                            <p:childTnLst>
                              <p:par>
                                <p:cTn id="41" presetID="3" presetClass="entr" presetSubtype="0" fill="hold" grpId="0" nodeType="afterEffect">
                                  <p:stCondLst>
                                    <p:cond delay="0"/>
                                  </p:stCondLst>
                                  <p:childTnLst>
                                    <p:set>
                                      <p:cBhvr>
                                        <p:cTn id="42" dur="1" fill="hold">
                                          <p:stCondLst>
                                            <p:cond delay="499"/>
                                          </p:stCondLst>
                                        </p:cTn>
                                        <p:tgtEl>
                                          <p:spTgt spid="58385"/>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1760"/>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16" presetClass="entr" presetSubtype="26" fill="hold" grpId="0" nodeType="clickEffect">
                                  <p:stCondLst>
                                    <p:cond delay="0"/>
                                  </p:stCondLst>
                                  <p:childTnLst>
                                    <p:set>
                                      <p:cBhvr>
                                        <p:cTn id="50" dur="1" fill="hold">
                                          <p:stCondLst>
                                            <p:cond delay="0"/>
                                          </p:stCondLst>
                                        </p:cTn>
                                        <p:tgtEl>
                                          <p:spTgt spid="58383"/>
                                        </p:tgtEl>
                                        <p:attrNameLst>
                                          <p:attrName>style.visibility</p:attrName>
                                        </p:attrNameLst>
                                      </p:cBhvr>
                                      <p:to>
                                        <p:strVal val="visible"/>
                                      </p:to>
                                    </p:set>
                                    <p:animEffect transition="in" filter="barn(inHorizontal)">
                                      <p:cBhvr>
                                        <p:cTn id="51" dur="500"/>
                                        <p:tgtEl>
                                          <p:spTgt spid="583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371" grpId="0" animBg="1" autoUpdateAnimBg="0"/>
      <p:bldP spid="58381" grpId="0" animBg="1" autoUpdateAnimBg="0"/>
      <p:bldP spid="58382" grpId="0" animBg="1"/>
      <p:bldP spid="58383" grpId="0" animBg="1" autoUpdateAnimBg="0"/>
      <p:bldP spid="58372" grpId="0" animBg="1" autoUpdateAnimBg="0"/>
      <p:bldP spid="58385" grpId="0" animBg="1"/>
      <p:bldP spid="58386" grpId="0" animBg="1"/>
      <p:bldP spid="31759" grpId="0" animBg="1"/>
      <p:bldP spid="31760" grpId="0" animBg="1"/>
      <p:bldP spid="35852"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smtClean="0"/>
              <a:t>Gastroesophageal</a:t>
            </a:r>
            <a:r>
              <a:rPr lang="en-US" dirty="0" smtClean="0"/>
              <a:t> Varices</a:t>
            </a:r>
            <a:endParaRPr lang="en-US" dirty="0"/>
          </a:p>
        </p:txBody>
      </p:sp>
      <p:sp>
        <p:nvSpPr>
          <p:cNvPr id="3" name="Content Placeholder 2"/>
          <p:cNvSpPr>
            <a:spLocks noGrp="1"/>
          </p:cNvSpPr>
          <p:nvPr>
            <p:ph idx="1"/>
          </p:nvPr>
        </p:nvSpPr>
        <p:spPr/>
        <p:txBody>
          <a:bodyPr/>
          <a:lstStyle/>
          <a:p>
            <a:r>
              <a:rPr lang="en-US" dirty="0" err="1" smtClean="0"/>
              <a:t>Varix</a:t>
            </a:r>
            <a:r>
              <a:rPr lang="en-US" dirty="0" smtClean="0"/>
              <a:t>/varices = dilated vein</a:t>
            </a:r>
          </a:p>
          <a:p>
            <a:r>
              <a:rPr lang="en-US" dirty="0" smtClean="0"/>
              <a:t>Result of increased portal pressure</a:t>
            </a:r>
          </a:p>
          <a:p>
            <a:pPr lvl="1"/>
            <a:r>
              <a:rPr lang="en-US" dirty="0" smtClean="0"/>
              <a:t>&gt; 10 mmHg</a:t>
            </a:r>
          </a:p>
          <a:p>
            <a:r>
              <a:rPr lang="en-US" dirty="0" smtClean="0"/>
              <a:t>Collateral vessels develop  </a:t>
            </a:r>
          </a:p>
          <a:p>
            <a:pPr lvl="1"/>
            <a:r>
              <a:rPr lang="en-US" dirty="0" smtClean="0"/>
              <a:t>Shunt blood away from (and around) the liver and back to the heart</a:t>
            </a:r>
          </a:p>
          <a:p>
            <a:r>
              <a:rPr lang="en-US" dirty="0" smtClean="0"/>
              <a:t>Varices can develop in the gastric, esophageal, or rectal regions</a:t>
            </a:r>
          </a:p>
        </p:txBody>
      </p:sp>
      <p:sp>
        <p:nvSpPr>
          <p:cNvPr id="6" name="Footer Placeholder 5"/>
          <p:cNvSpPr>
            <a:spLocks noGrp="1"/>
          </p:cNvSpPr>
          <p:nvPr>
            <p:ph type="ftr" sz="quarter" idx="11"/>
          </p:nvPr>
        </p:nvSpPr>
        <p:spPr/>
        <p:txBody>
          <a:bodyPr/>
          <a:lstStyle/>
          <a:p>
            <a:r>
              <a:rPr lang="en-US" smtClean="0"/>
              <a:t>Lawrence Carey, PharmD - TUSP 2014</a:t>
            </a:r>
            <a:endParaRPr lang="en-US"/>
          </a:p>
        </p:txBody>
      </p:sp>
      <p:sp>
        <p:nvSpPr>
          <p:cNvPr id="4" name="Slide Number Placeholder 3"/>
          <p:cNvSpPr>
            <a:spLocks noGrp="1"/>
          </p:cNvSpPr>
          <p:nvPr>
            <p:ph type="sldNum" sz="quarter" idx="12"/>
          </p:nvPr>
        </p:nvSpPr>
        <p:spPr/>
        <p:txBody>
          <a:bodyPr/>
          <a:lstStyle/>
          <a:p>
            <a:fld id="{5EA6D3E2-79FB-4615-85E3-01D4C6F13243}" type="slidenum">
              <a:rPr lang="en-US" smtClean="0"/>
              <a:t>47</a:t>
            </a:fld>
            <a:endParaRPr lang="en-US"/>
          </a:p>
        </p:txBody>
      </p:sp>
    </p:spTree>
    <p:extLst>
      <p:ext uri="{BB962C8B-B14F-4D97-AF65-F5344CB8AC3E}">
        <p14:creationId xmlns:p14="http://schemas.microsoft.com/office/powerpoint/2010/main" val="2893829517"/>
      </p:ext>
    </p:extLst>
  </p:cSld>
  <p:clrMapOvr>
    <a:masterClrMapping/>
  </p:clrMapOvr>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Gastroesophageal</a:t>
            </a:r>
            <a:r>
              <a:rPr lang="en-US" dirty="0" smtClean="0"/>
              <a:t> Varices</a:t>
            </a:r>
            <a:endParaRPr lang="en-US" dirty="0"/>
          </a:p>
        </p:txBody>
      </p:sp>
      <p:sp>
        <p:nvSpPr>
          <p:cNvPr id="3" name="Content Placeholder 2"/>
          <p:cNvSpPr>
            <a:spLocks noGrp="1"/>
          </p:cNvSpPr>
          <p:nvPr>
            <p:ph idx="1"/>
          </p:nvPr>
        </p:nvSpPr>
        <p:spPr/>
        <p:txBody>
          <a:bodyPr/>
          <a:lstStyle/>
          <a:p>
            <a:r>
              <a:rPr lang="en-US" dirty="0" smtClean="0"/>
              <a:t>50% of patients have varices at cirrhosis diagnosis</a:t>
            </a:r>
          </a:p>
          <a:p>
            <a:r>
              <a:rPr lang="en-US" dirty="0" smtClean="0"/>
              <a:t>Increased pressure in collaterals can lead to rupture and bleeding</a:t>
            </a:r>
          </a:p>
          <a:p>
            <a:pPr lvl="1"/>
            <a:r>
              <a:rPr lang="en-US" dirty="0" smtClean="0"/>
              <a:t>30% lifetime risk of bleeding</a:t>
            </a:r>
          </a:p>
          <a:p>
            <a:pPr lvl="1"/>
            <a:r>
              <a:rPr lang="en-US" dirty="0" smtClean="0"/>
              <a:t>70% chance of </a:t>
            </a:r>
            <a:r>
              <a:rPr lang="en-US" dirty="0" err="1" smtClean="0"/>
              <a:t>rebleeding</a:t>
            </a:r>
            <a:endParaRPr lang="en-US" dirty="0" smtClean="0"/>
          </a:p>
          <a:p>
            <a:r>
              <a:rPr lang="en-US" dirty="0" smtClean="0"/>
              <a:t>Mortality: 25-50% with each bleed </a:t>
            </a:r>
            <a:endParaRPr lang="en-US" dirty="0"/>
          </a:p>
        </p:txBody>
      </p:sp>
      <p:sp>
        <p:nvSpPr>
          <p:cNvPr id="6" name="Footer Placeholder 5"/>
          <p:cNvSpPr>
            <a:spLocks noGrp="1"/>
          </p:cNvSpPr>
          <p:nvPr>
            <p:ph type="ftr" sz="quarter" idx="11"/>
          </p:nvPr>
        </p:nvSpPr>
        <p:spPr/>
        <p:txBody>
          <a:bodyPr/>
          <a:lstStyle/>
          <a:p>
            <a:r>
              <a:rPr lang="en-US" smtClean="0"/>
              <a:t>Lawrence Carey, PharmD - TUSP 2014</a:t>
            </a:r>
            <a:endParaRPr lang="en-US"/>
          </a:p>
        </p:txBody>
      </p:sp>
      <p:sp>
        <p:nvSpPr>
          <p:cNvPr id="4" name="Slide Number Placeholder 3"/>
          <p:cNvSpPr>
            <a:spLocks noGrp="1"/>
          </p:cNvSpPr>
          <p:nvPr>
            <p:ph type="sldNum" sz="quarter" idx="12"/>
          </p:nvPr>
        </p:nvSpPr>
        <p:spPr/>
        <p:txBody>
          <a:bodyPr/>
          <a:lstStyle/>
          <a:p>
            <a:fld id="{5EA6D3E2-79FB-4615-85E3-01D4C6F13243}" type="slidenum">
              <a:rPr lang="en-US" smtClean="0"/>
              <a:t>48</a:t>
            </a:fld>
            <a:endParaRPr lang="en-US"/>
          </a:p>
        </p:txBody>
      </p:sp>
    </p:spTree>
    <p:extLst>
      <p:ext uri="{BB962C8B-B14F-4D97-AF65-F5344CB8AC3E}">
        <p14:creationId xmlns:p14="http://schemas.microsoft.com/office/powerpoint/2010/main" val="627660083"/>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err="1">
                <a:solidFill>
                  <a:srgbClr val="FFFF00"/>
                </a:solidFill>
              </a:rPr>
              <a:t>Gastroesophageal</a:t>
            </a:r>
            <a:r>
              <a:rPr lang="en-US" dirty="0">
                <a:solidFill>
                  <a:srgbClr val="FFFF00"/>
                </a:solidFill>
              </a:rPr>
              <a:t> Varices</a:t>
            </a:r>
          </a:p>
        </p:txBody>
      </p:sp>
      <p:sp>
        <p:nvSpPr>
          <p:cNvPr id="6" name="Text Placeholder 5"/>
          <p:cNvSpPr>
            <a:spLocks noGrp="1"/>
          </p:cNvSpPr>
          <p:nvPr>
            <p:ph type="body" idx="1"/>
          </p:nvPr>
        </p:nvSpPr>
        <p:spPr/>
        <p:txBody>
          <a:bodyPr>
            <a:normAutofit fontScale="92500" lnSpcReduction="20000"/>
          </a:bodyPr>
          <a:lstStyle/>
          <a:p>
            <a:r>
              <a:rPr lang="en-US" dirty="0" smtClean="0"/>
              <a:t>Normal esophagus			</a:t>
            </a:r>
            <a:endParaRPr lang="en-US" dirty="0"/>
          </a:p>
        </p:txBody>
      </p:sp>
      <p:pic>
        <p:nvPicPr>
          <p:cNvPr id="10" name="Picture 4" descr="yn0241"/>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tretch>
            <a:fillRect/>
          </a:stretch>
        </p:blipFill>
        <p:spPr>
          <a:xfrm>
            <a:off x="775201" y="2174875"/>
            <a:ext cx="3404186" cy="3951288"/>
          </a:xfrm>
          <a:noFill/>
        </p:spPr>
      </p:pic>
      <p:sp>
        <p:nvSpPr>
          <p:cNvPr id="8" name="Text Placeholder 7"/>
          <p:cNvSpPr>
            <a:spLocks noGrp="1"/>
          </p:cNvSpPr>
          <p:nvPr>
            <p:ph type="body" sz="quarter" idx="3"/>
          </p:nvPr>
        </p:nvSpPr>
        <p:spPr/>
        <p:txBody>
          <a:bodyPr>
            <a:normAutofit fontScale="70000" lnSpcReduction="20000"/>
          </a:bodyPr>
          <a:lstStyle/>
          <a:p>
            <a:endParaRPr lang="en-US" dirty="0" smtClean="0"/>
          </a:p>
          <a:p>
            <a:r>
              <a:rPr lang="en-US" sz="3100" dirty="0" smtClean="0"/>
              <a:t>Esophageal varices</a:t>
            </a:r>
          </a:p>
          <a:p>
            <a:endParaRPr lang="en-US" dirty="0"/>
          </a:p>
        </p:txBody>
      </p:sp>
      <p:pic>
        <p:nvPicPr>
          <p:cNvPr id="11" name="Picture 6" descr="yn0063"/>
          <p:cNvPicPr>
            <a:picLocks noGrp="1" noChangeAspect="1" noChangeArrowheads="1"/>
          </p:cNvPicPr>
          <p:nvPr>
            <p:ph sz="quarter" idx="4"/>
          </p:nvPr>
        </p:nvPicPr>
        <p:blipFill>
          <a:blip r:embed="rId4">
            <a:extLst>
              <a:ext uri="{28A0092B-C50C-407E-A947-70E740481C1C}">
                <a14:useLocalDpi xmlns:a14="http://schemas.microsoft.com/office/drawing/2010/main" val="0"/>
              </a:ext>
            </a:extLst>
          </a:blip>
          <a:stretch>
            <a:fillRect/>
          </a:stretch>
        </p:blipFill>
        <p:spPr bwMode="auto">
          <a:xfrm>
            <a:off x="5146186" y="2174875"/>
            <a:ext cx="3039452" cy="3951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Footer Placeholder 2"/>
          <p:cNvSpPr>
            <a:spLocks noGrp="1"/>
          </p:cNvSpPr>
          <p:nvPr>
            <p:ph type="ftr" sz="quarter" idx="11"/>
          </p:nvPr>
        </p:nvSpPr>
        <p:spPr/>
        <p:txBody>
          <a:bodyPr/>
          <a:lstStyle/>
          <a:p>
            <a:r>
              <a:rPr lang="en-US" smtClean="0"/>
              <a:t>Lawrence Carey, PharmD - TUSP 2014</a:t>
            </a:r>
            <a:endParaRPr lang="en-US"/>
          </a:p>
        </p:txBody>
      </p:sp>
      <p:sp>
        <p:nvSpPr>
          <p:cNvPr id="2" name="Slide Number Placeholder 1"/>
          <p:cNvSpPr>
            <a:spLocks noGrp="1"/>
          </p:cNvSpPr>
          <p:nvPr>
            <p:ph type="sldNum" sz="quarter" idx="12"/>
          </p:nvPr>
        </p:nvSpPr>
        <p:spPr/>
        <p:txBody>
          <a:bodyPr/>
          <a:lstStyle/>
          <a:p>
            <a:fld id="{5EA6D3E2-79FB-4615-85E3-01D4C6F13243}" type="slidenum">
              <a:rPr lang="en-US" smtClean="0"/>
              <a:t>49</a:t>
            </a:fld>
            <a:endParaRPr lang="en-US"/>
          </a:p>
        </p:txBody>
      </p:sp>
    </p:spTree>
    <p:extLst>
      <p:ext uri="{BB962C8B-B14F-4D97-AF65-F5344CB8AC3E}">
        <p14:creationId xmlns:p14="http://schemas.microsoft.com/office/powerpoint/2010/main" val="2642739072"/>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FFFF00"/>
                </a:solidFill>
              </a:rPr>
              <a:t>Another View: Portal Circulation</a:t>
            </a:r>
            <a:endParaRPr lang="en-US" dirty="0">
              <a:solidFill>
                <a:srgbClr val="FFFF00"/>
              </a:solidFill>
            </a:endParaRPr>
          </a:p>
        </p:txBody>
      </p:sp>
      <p:sp>
        <p:nvSpPr>
          <p:cNvPr id="3" name="Content Placeholder 2"/>
          <p:cNvSpPr>
            <a:spLocks noGrp="1"/>
          </p:cNvSpPr>
          <p:nvPr>
            <p:ph sz="half" idx="1"/>
          </p:nvPr>
        </p:nvSpPr>
        <p:spPr/>
        <p:txBody>
          <a:bodyPr>
            <a:normAutofit/>
          </a:bodyPr>
          <a:lstStyle/>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pPr marL="0" indent="0" algn="r">
              <a:buNone/>
            </a:pPr>
            <a:r>
              <a:rPr lang="en-US" sz="1700" dirty="0" err="1" smtClean="0"/>
              <a:t>Porth</a:t>
            </a:r>
            <a:r>
              <a:rPr lang="en-US" sz="1700" dirty="0" smtClean="0"/>
              <a:t> CM. In </a:t>
            </a:r>
            <a:r>
              <a:rPr lang="en-US" sz="1700" i="1" dirty="0" smtClean="0"/>
              <a:t>Essentials of Pathophysiology</a:t>
            </a:r>
            <a:r>
              <a:rPr lang="en-US" sz="1700" dirty="0" smtClean="0"/>
              <a:t>, 3</a:t>
            </a:r>
            <a:r>
              <a:rPr lang="en-US" sz="1700" baseline="30000" dirty="0" smtClean="0"/>
              <a:t>rd</a:t>
            </a:r>
            <a:r>
              <a:rPr lang="en-US" sz="1700" dirty="0" smtClean="0"/>
              <a:t> edition, 2011. </a:t>
            </a:r>
          </a:p>
          <a:p>
            <a:pPr algn="r"/>
            <a:endParaRPr lang="en-US" dirty="0"/>
          </a:p>
        </p:txBody>
      </p:sp>
      <p:sp>
        <p:nvSpPr>
          <p:cNvPr id="6" name="Content Placeholder 5"/>
          <p:cNvSpPr>
            <a:spLocks noGrp="1"/>
          </p:cNvSpPr>
          <p:nvPr>
            <p:ph sz="half" idx="2"/>
          </p:nvPr>
        </p:nvSpPr>
        <p:spPr/>
        <p:txBody>
          <a:bodyPr>
            <a:normAutofit/>
          </a:bodyPr>
          <a:lstStyle/>
          <a:p>
            <a:r>
              <a:rPr lang="en-US" dirty="0" smtClean="0"/>
              <a:t>Blood from GIT, spleen, and pancreas travels to liver through portal vein </a:t>
            </a:r>
          </a:p>
          <a:p>
            <a:r>
              <a:rPr lang="en-US" dirty="0" smtClean="0"/>
              <a:t>After going through portal vein, blood moves into vena cava for return to heart</a:t>
            </a:r>
          </a:p>
          <a:p>
            <a:r>
              <a:rPr lang="en-US" u="sng" dirty="0" smtClean="0"/>
              <a:t>Lobule</a:t>
            </a:r>
            <a:r>
              <a:rPr lang="en-US" dirty="0" smtClean="0"/>
              <a:t>: functional unit of liver</a:t>
            </a:r>
          </a:p>
          <a:p>
            <a:pPr marL="0" indent="0">
              <a:buNone/>
            </a:pPr>
            <a:endParaRPr lang="en-US" dirty="0"/>
          </a:p>
        </p:txBody>
      </p:sp>
      <p:sp>
        <p:nvSpPr>
          <p:cNvPr id="7" name="Footer Placeholder 6"/>
          <p:cNvSpPr>
            <a:spLocks noGrp="1"/>
          </p:cNvSpPr>
          <p:nvPr>
            <p:ph type="ftr" sz="quarter" idx="11"/>
          </p:nvPr>
        </p:nvSpPr>
        <p:spPr/>
        <p:txBody>
          <a:bodyPr/>
          <a:lstStyle/>
          <a:p>
            <a:r>
              <a:rPr lang="en-US" smtClean="0"/>
              <a:t>Lawrence Carey, PharmD - TUSP 2014</a:t>
            </a:r>
            <a:endParaRPr lang="en-US"/>
          </a:p>
        </p:txBody>
      </p:sp>
      <p:pic>
        <p:nvPicPr>
          <p:cNvPr id="7172"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38200" y="1828800"/>
            <a:ext cx="3269591" cy="31285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Slide Number Placeholder 3"/>
          <p:cNvSpPr>
            <a:spLocks noGrp="1"/>
          </p:cNvSpPr>
          <p:nvPr>
            <p:ph type="sldNum" sz="quarter" idx="12"/>
          </p:nvPr>
        </p:nvSpPr>
        <p:spPr/>
        <p:txBody>
          <a:bodyPr/>
          <a:lstStyle/>
          <a:p>
            <a:fld id="{5EA6D3E2-79FB-4615-85E3-01D4C6F13243}" type="slidenum">
              <a:rPr lang="en-US" smtClean="0"/>
              <a:t>5</a:t>
            </a:fld>
            <a:endParaRPr lang="en-US"/>
          </a:p>
        </p:txBody>
      </p:sp>
    </p:spTree>
    <p:extLst>
      <p:ext uri="{BB962C8B-B14F-4D97-AF65-F5344CB8AC3E}">
        <p14:creationId xmlns:p14="http://schemas.microsoft.com/office/powerpoint/2010/main" val="1789176011"/>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Varices: Goals of Management </a:t>
            </a:r>
            <a:endParaRPr lang="en-US" dirty="0"/>
          </a:p>
        </p:txBody>
      </p:sp>
      <p:sp>
        <p:nvSpPr>
          <p:cNvPr id="3" name="Content Placeholder 2"/>
          <p:cNvSpPr>
            <a:spLocks noGrp="1"/>
          </p:cNvSpPr>
          <p:nvPr>
            <p:ph idx="1"/>
          </p:nvPr>
        </p:nvSpPr>
        <p:spPr/>
        <p:txBody>
          <a:bodyPr/>
          <a:lstStyle/>
          <a:p>
            <a:r>
              <a:rPr lang="en-US" dirty="0" smtClean="0"/>
              <a:t>Primary prophylaxis</a:t>
            </a:r>
          </a:p>
          <a:p>
            <a:pPr lvl="1"/>
            <a:r>
              <a:rPr lang="en-US" dirty="0" smtClean="0"/>
              <a:t>Prevent first bleed</a:t>
            </a:r>
          </a:p>
          <a:p>
            <a:pPr lvl="1"/>
            <a:r>
              <a:rPr lang="en-US" dirty="0" smtClean="0"/>
              <a:t>Keep portal pressure &lt; 12 mm Hg </a:t>
            </a:r>
          </a:p>
          <a:p>
            <a:r>
              <a:rPr lang="en-US" dirty="0" smtClean="0"/>
              <a:t>Treat any acute bleed</a:t>
            </a:r>
          </a:p>
          <a:p>
            <a:r>
              <a:rPr lang="en-US" dirty="0" smtClean="0"/>
              <a:t>Secondary prophylaxis</a:t>
            </a:r>
          </a:p>
          <a:p>
            <a:pPr lvl="1"/>
            <a:r>
              <a:rPr lang="en-US" dirty="0" smtClean="0"/>
              <a:t>Prevent a second bleed in patients that have already had one episode </a:t>
            </a:r>
            <a:endParaRPr lang="en-US" dirty="0"/>
          </a:p>
        </p:txBody>
      </p:sp>
      <p:sp>
        <p:nvSpPr>
          <p:cNvPr id="4" name="Footer Placeholder 3"/>
          <p:cNvSpPr>
            <a:spLocks noGrp="1"/>
          </p:cNvSpPr>
          <p:nvPr>
            <p:ph type="ftr" sz="quarter" idx="11"/>
          </p:nvPr>
        </p:nvSpPr>
        <p:spPr/>
        <p:txBody>
          <a:bodyPr/>
          <a:lstStyle/>
          <a:p>
            <a:r>
              <a:rPr lang="en-US" smtClean="0"/>
              <a:t>Lawrence Carey, PharmD - TUSP 2014</a:t>
            </a:r>
            <a:endParaRPr lang="en-US"/>
          </a:p>
        </p:txBody>
      </p:sp>
      <p:sp>
        <p:nvSpPr>
          <p:cNvPr id="5" name="Slide Number Placeholder 4"/>
          <p:cNvSpPr>
            <a:spLocks noGrp="1"/>
          </p:cNvSpPr>
          <p:nvPr>
            <p:ph type="sldNum" sz="quarter" idx="12"/>
          </p:nvPr>
        </p:nvSpPr>
        <p:spPr/>
        <p:txBody>
          <a:bodyPr/>
          <a:lstStyle/>
          <a:p>
            <a:fld id="{5EA6D3E2-79FB-4615-85E3-01D4C6F13243}" type="slidenum">
              <a:rPr lang="en-US" smtClean="0"/>
              <a:t>50</a:t>
            </a:fld>
            <a:endParaRPr lang="en-US"/>
          </a:p>
        </p:txBody>
      </p:sp>
    </p:spTree>
    <p:extLst>
      <p:ext uri="{BB962C8B-B14F-4D97-AF65-F5344CB8AC3E}">
        <p14:creationId xmlns:p14="http://schemas.microsoft.com/office/powerpoint/2010/main" val="1573067115"/>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G/E Varices: Management </a:t>
            </a:r>
            <a:endParaRPr lang="en-US" dirty="0"/>
          </a:p>
        </p:txBody>
      </p:sp>
      <p:sp>
        <p:nvSpPr>
          <p:cNvPr id="3" name="Content Placeholder 2"/>
          <p:cNvSpPr>
            <a:spLocks noGrp="1"/>
          </p:cNvSpPr>
          <p:nvPr>
            <p:ph idx="1"/>
          </p:nvPr>
        </p:nvSpPr>
        <p:spPr/>
        <p:txBody>
          <a:bodyPr>
            <a:normAutofit/>
          </a:bodyPr>
          <a:lstStyle/>
          <a:p>
            <a:pPr>
              <a:buFont typeface="Wingdings" pitchFamily="2" charset="2"/>
              <a:buNone/>
            </a:pPr>
            <a:r>
              <a:rPr lang="en-US" u="sng" dirty="0" smtClean="0"/>
              <a:t>Prevention of First Bleed</a:t>
            </a:r>
          </a:p>
          <a:p>
            <a:pPr>
              <a:buNone/>
            </a:pPr>
            <a:r>
              <a:rPr lang="en-US" sz="2400" dirty="0" smtClean="0"/>
              <a:t>FIRST LINE THERAPY:</a:t>
            </a:r>
            <a:r>
              <a:rPr lang="en-US" sz="2400" dirty="0" smtClean="0">
                <a:solidFill>
                  <a:srgbClr val="FF0000"/>
                </a:solidFill>
              </a:rPr>
              <a:t>  </a:t>
            </a:r>
            <a:r>
              <a:rPr lang="en-US" sz="2400" dirty="0" smtClean="0"/>
              <a:t>NONSELECTIVE BBs </a:t>
            </a:r>
          </a:p>
          <a:p>
            <a:r>
              <a:rPr lang="en-US" sz="2400" dirty="0" smtClean="0"/>
              <a:t>Utilized to block B2 receptors located on splanchnic vasculature, resulting in splanchnic vasoconstriction</a:t>
            </a:r>
          </a:p>
          <a:p>
            <a:r>
              <a:rPr lang="en-US" sz="2400" dirty="0" smtClean="0"/>
              <a:t>Reduce portal venous outflow (splanchnic blood flow) </a:t>
            </a:r>
          </a:p>
          <a:p>
            <a:pPr lvl="1"/>
            <a:r>
              <a:rPr lang="en-US" sz="2400" dirty="0" smtClean="0"/>
              <a:t>Propranolol 20 mg PO BID; max 80 mg BID</a:t>
            </a:r>
          </a:p>
          <a:p>
            <a:pPr lvl="1"/>
            <a:r>
              <a:rPr lang="en-US" sz="2400" dirty="0" smtClean="0"/>
              <a:t>Nadolol 40 mg PO Daily; max of 160 mg daily</a:t>
            </a:r>
          </a:p>
          <a:p>
            <a:pPr lvl="2"/>
            <a:r>
              <a:rPr lang="en-US" dirty="0" smtClean="0"/>
              <a:t>Doses of beta-blockers may be titrated up every 2-3 days until goals are achieved</a:t>
            </a:r>
          </a:p>
          <a:p>
            <a:pPr lvl="2"/>
            <a:r>
              <a:rPr lang="en-US" dirty="0" smtClean="0"/>
              <a:t>Watch clinical tolerance, HR (keep at &gt; 55 </a:t>
            </a:r>
            <a:r>
              <a:rPr lang="en-US" dirty="0" err="1" smtClean="0"/>
              <a:t>bpm</a:t>
            </a:r>
            <a:r>
              <a:rPr lang="en-US" dirty="0" smtClean="0"/>
              <a:t>), BP</a:t>
            </a:r>
          </a:p>
          <a:p>
            <a:pPr lvl="2"/>
            <a:endParaRPr lang="en-US" sz="1800" dirty="0" smtClean="0"/>
          </a:p>
          <a:p>
            <a:endParaRPr lang="en-US" dirty="0"/>
          </a:p>
        </p:txBody>
      </p:sp>
      <p:sp>
        <p:nvSpPr>
          <p:cNvPr id="6" name="Footer Placeholder 5"/>
          <p:cNvSpPr>
            <a:spLocks noGrp="1"/>
          </p:cNvSpPr>
          <p:nvPr>
            <p:ph type="ftr" sz="quarter" idx="11"/>
          </p:nvPr>
        </p:nvSpPr>
        <p:spPr/>
        <p:txBody>
          <a:bodyPr/>
          <a:lstStyle/>
          <a:p>
            <a:r>
              <a:rPr lang="en-US" smtClean="0"/>
              <a:t>Lawrence Carey, PharmD - TUSP 2014</a:t>
            </a:r>
            <a:endParaRPr lang="en-US"/>
          </a:p>
        </p:txBody>
      </p:sp>
      <p:sp>
        <p:nvSpPr>
          <p:cNvPr id="4" name="Slide Number Placeholder 3"/>
          <p:cNvSpPr>
            <a:spLocks noGrp="1"/>
          </p:cNvSpPr>
          <p:nvPr>
            <p:ph type="sldNum" sz="quarter" idx="12"/>
          </p:nvPr>
        </p:nvSpPr>
        <p:spPr/>
        <p:txBody>
          <a:bodyPr/>
          <a:lstStyle/>
          <a:p>
            <a:fld id="{5EA6D3E2-79FB-4615-85E3-01D4C6F13243}" type="slidenum">
              <a:rPr lang="en-US" smtClean="0"/>
              <a:t>51</a:t>
            </a:fld>
            <a:endParaRPr lang="en-US"/>
          </a:p>
        </p:txBody>
      </p:sp>
    </p:spTree>
    <p:extLst>
      <p:ext uri="{BB962C8B-B14F-4D97-AF65-F5344CB8AC3E}">
        <p14:creationId xmlns:p14="http://schemas.microsoft.com/office/powerpoint/2010/main" val="2535294309"/>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Varices: Primary Prophylaxis</a:t>
            </a:r>
            <a:endParaRPr lang="en-US" dirty="0"/>
          </a:p>
        </p:txBody>
      </p:sp>
      <p:sp>
        <p:nvSpPr>
          <p:cNvPr id="3" name="Content Placeholder 2"/>
          <p:cNvSpPr>
            <a:spLocks noGrp="1"/>
          </p:cNvSpPr>
          <p:nvPr>
            <p:ph idx="1"/>
          </p:nvPr>
        </p:nvSpPr>
        <p:spPr/>
        <p:txBody>
          <a:bodyPr>
            <a:normAutofit/>
          </a:bodyPr>
          <a:lstStyle/>
          <a:p>
            <a:r>
              <a:rPr lang="en-US" dirty="0" smtClean="0">
                <a:sym typeface="Symbol" pitchFamily="18" charset="2"/>
              </a:rPr>
              <a:t>Monitoring of BBs</a:t>
            </a:r>
          </a:p>
          <a:p>
            <a:pPr lvl="1"/>
            <a:r>
              <a:rPr lang="en-US" dirty="0" smtClean="0">
                <a:sym typeface="Symbol" pitchFamily="18" charset="2"/>
              </a:rPr>
              <a:t>HR, BP </a:t>
            </a:r>
          </a:p>
          <a:p>
            <a:pPr lvl="1"/>
            <a:r>
              <a:rPr lang="en-US" dirty="0" smtClean="0">
                <a:sym typeface="Symbol" pitchFamily="18" charset="2"/>
              </a:rPr>
              <a:t>SOB, bronchoconstriction</a:t>
            </a:r>
          </a:p>
          <a:p>
            <a:pPr lvl="1"/>
            <a:r>
              <a:rPr lang="en-US" dirty="0" smtClean="0">
                <a:sym typeface="Symbol" pitchFamily="18" charset="2"/>
              </a:rPr>
              <a:t>Fatigue, vivid dreams</a:t>
            </a:r>
          </a:p>
          <a:p>
            <a:r>
              <a:rPr lang="en-US" dirty="0" smtClean="0"/>
              <a:t>50% reduction in risk of first bleed</a:t>
            </a:r>
          </a:p>
          <a:p>
            <a:r>
              <a:rPr lang="en-US" dirty="0" smtClean="0"/>
              <a:t>Patients at highest risk = most benefit</a:t>
            </a:r>
          </a:p>
          <a:p>
            <a:pPr marL="0" indent="0">
              <a:buNone/>
            </a:pPr>
            <a:endParaRPr lang="en-US" dirty="0"/>
          </a:p>
          <a:p>
            <a:pPr marL="0" indent="0" algn="r">
              <a:buNone/>
            </a:pPr>
            <a:r>
              <a:rPr lang="en-US" sz="1600" dirty="0" smtClean="0"/>
              <a:t>Bosch J. </a:t>
            </a:r>
            <a:r>
              <a:rPr lang="en-US" sz="1600" i="1" dirty="0" smtClean="0"/>
              <a:t>Journal of </a:t>
            </a:r>
            <a:r>
              <a:rPr lang="en-US" sz="1600" i="1" dirty="0" err="1" smtClean="0"/>
              <a:t>Hepatology</a:t>
            </a:r>
            <a:r>
              <a:rPr lang="en-US" sz="1600" i="1" dirty="0" smtClean="0"/>
              <a:t> </a:t>
            </a:r>
            <a:r>
              <a:rPr lang="en-US" sz="1600" dirty="0" smtClean="0"/>
              <a:t>2000; 32(S1):141-156.</a:t>
            </a:r>
          </a:p>
          <a:p>
            <a:endParaRPr lang="en-US" sz="1600" dirty="0"/>
          </a:p>
        </p:txBody>
      </p:sp>
      <p:sp>
        <p:nvSpPr>
          <p:cNvPr id="4" name="Footer Placeholder 3"/>
          <p:cNvSpPr>
            <a:spLocks noGrp="1"/>
          </p:cNvSpPr>
          <p:nvPr>
            <p:ph type="ftr" sz="quarter" idx="11"/>
          </p:nvPr>
        </p:nvSpPr>
        <p:spPr/>
        <p:txBody>
          <a:bodyPr/>
          <a:lstStyle/>
          <a:p>
            <a:r>
              <a:rPr lang="en-US" smtClean="0"/>
              <a:t>Lawrence Carey, PharmD - TUSP 2014</a:t>
            </a:r>
            <a:endParaRPr lang="en-US"/>
          </a:p>
        </p:txBody>
      </p:sp>
      <p:sp>
        <p:nvSpPr>
          <p:cNvPr id="5" name="Slide Number Placeholder 4"/>
          <p:cNvSpPr>
            <a:spLocks noGrp="1"/>
          </p:cNvSpPr>
          <p:nvPr>
            <p:ph type="sldNum" sz="quarter" idx="12"/>
          </p:nvPr>
        </p:nvSpPr>
        <p:spPr/>
        <p:txBody>
          <a:bodyPr/>
          <a:lstStyle/>
          <a:p>
            <a:fld id="{5EA6D3E2-79FB-4615-85E3-01D4C6F13243}" type="slidenum">
              <a:rPr lang="en-US" smtClean="0"/>
              <a:t>52</a:t>
            </a:fld>
            <a:endParaRPr lang="en-US"/>
          </a:p>
        </p:txBody>
      </p:sp>
    </p:spTree>
    <p:extLst>
      <p:ext uri="{BB962C8B-B14F-4D97-AF65-F5344CB8AC3E}">
        <p14:creationId xmlns:p14="http://schemas.microsoft.com/office/powerpoint/2010/main" val="3582264040"/>
      </p:ext>
    </p:extLst>
  </p:cSld>
  <p:clrMapOvr>
    <a:masterClrMapping/>
  </p:clrMapOvr>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Varices: Acute Bleed</a:t>
            </a:r>
            <a:endParaRPr lang="en-US" dirty="0"/>
          </a:p>
        </p:txBody>
      </p:sp>
      <p:sp>
        <p:nvSpPr>
          <p:cNvPr id="3" name="Content Placeholder 2"/>
          <p:cNvSpPr>
            <a:spLocks noGrp="1"/>
          </p:cNvSpPr>
          <p:nvPr>
            <p:ph idx="1"/>
          </p:nvPr>
        </p:nvSpPr>
        <p:spPr/>
        <p:txBody>
          <a:bodyPr>
            <a:normAutofit lnSpcReduction="10000"/>
          </a:bodyPr>
          <a:lstStyle/>
          <a:p>
            <a:r>
              <a:rPr lang="en-US" dirty="0" smtClean="0"/>
              <a:t>Treatment of acute bleed</a:t>
            </a:r>
          </a:p>
          <a:p>
            <a:pPr lvl="1"/>
            <a:r>
              <a:rPr lang="en-US" dirty="0" smtClean="0">
                <a:cs typeface="Arial" charset="0"/>
              </a:rPr>
              <a:t>Acute esophageal </a:t>
            </a:r>
            <a:r>
              <a:rPr lang="en-US" dirty="0" err="1" smtClean="0">
                <a:cs typeface="Arial" charset="0"/>
              </a:rPr>
              <a:t>variceal</a:t>
            </a:r>
            <a:r>
              <a:rPr lang="en-US" dirty="0" smtClean="0">
                <a:cs typeface="Arial" charset="0"/>
              </a:rPr>
              <a:t> hemorrhage is a medical emergency</a:t>
            </a:r>
          </a:p>
          <a:p>
            <a:pPr lvl="1"/>
            <a:r>
              <a:rPr lang="en-US" dirty="0" smtClean="0">
                <a:cs typeface="Arial" charset="0"/>
              </a:rPr>
              <a:t>Patients present with hematemesis or melena</a:t>
            </a:r>
          </a:p>
          <a:p>
            <a:pPr lvl="1"/>
            <a:r>
              <a:rPr lang="en-US" dirty="0" smtClean="0">
                <a:cs typeface="Arial" charset="0"/>
              </a:rPr>
              <a:t>Treatment goals: </a:t>
            </a:r>
          </a:p>
          <a:p>
            <a:pPr lvl="2"/>
            <a:r>
              <a:rPr lang="en-US" dirty="0" smtClean="0">
                <a:cs typeface="Arial" charset="0"/>
              </a:rPr>
              <a:t>Stop or slow blood loss </a:t>
            </a:r>
          </a:p>
          <a:p>
            <a:pPr lvl="2"/>
            <a:r>
              <a:rPr lang="en-US" dirty="0" smtClean="0">
                <a:cs typeface="Arial" charset="0"/>
              </a:rPr>
              <a:t>Fluid resuscitation </a:t>
            </a:r>
          </a:p>
          <a:p>
            <a:pPr lvl="2"/>
            <a:r>
              <a:rPr lang="en-US" dirty="0" smtClean="0">
                <a:cs typeface="Arial" charset="0"/>
              </a:rPr>
              <a:t>Correct coagulopathy </a:t>
            </a:r>
          </a:p>
          <a:p>
            <a:pPr lvl="2"/>
            <a:r>
              <a:rPr lang="en-US" dirty="0" smtClean="0">
                <a:cs typeface="Arial" charset="0"/>
              </a:rPr>
              <a:t>Prevention infection</a:t>
            </a:r>
          </a:p>
          <a:p>
            <a:pPr lvl="2"/>
            <a:r>
              <a:rPr lang="en-US" dirty="0" smtClean="0">
                <a:cs typeface="Arial" charset="0"/>
              </a:rPr>
              <a:t>Prevent </a:t>
            </a:r>
            <a:r>
              <a:rPr lang="en-US" dirty="0" err="1" smtClean="0">
                <a:cs typeface="Arial" charset="0"/>
              </a:rPr>
              <a:t>rebleeding</a:t>
            </a:r>
            <a:endParaRPr lang="en-US" dirty="0" smtClean="0">
              <a:cs typeface="Arial" charset="0"/>
            </a:endParaRPr>
          </a:p>
          <a:p>
            <a:pPr lvl="1">
              <a:buFontTx/>
              <a:buNone/>
            </a:pPr>
            <a:endParaRPr lang="en-US" dirty="0" smtClean="0">
              <a:cs typeface="Arial" charset="0"/>
            </a:endParaRPr>
          </a:p>
          <a:p>
            <a:endParaRPr lang="en-US" dirty="0"/>
          </a:p>
        </p:txBody>
      </p:sp>
      <p:sp>
        <p:nvSpPr>
          <p:cNvPr id="6" name="Footer Placeholder 5"/>
          <p:cNvSpPr>
            <a:spLocks noGrp="1"/>
          </p:cNvSpPr>
          <p:nvPr>
            <p:ph type="ftr" sz="quarter" idx="11"/>
          </p:nvPr>
        </p:nvSpPr>
        <p:spPr/>
        <p:txBody>
          <a:bodyPr/>
          <a:lstStyle/>
          <a:p>
            <a:r>
              <a:rPr lang="en-US" smtClean="0"/>
              <a:t>Lawrence Carey, PharmD - TUSP 2014</a:t>
            </a:r>
            <a:endParaRPr lang="en-US"/>
          </a:p>
        </p:txBody>
      </p:sp>
      <p:sp>
        <p:nvSpPr>
          <p:cNvPr id="4" name="Slide Number Placeholder 3"/>
          <p:cNvSpPr>
            <a:spLocks noGrp="1"/>
          </p:cNvSpPr>
          <p:nvPr>
            <p:ph type="sldNum" sz="quarter" idx="12"/>
          </p:nvPr>
        </p:nvSpPr>
        <p:spPr/>
        <p:txBody>
          <a:bodyPr/>
          <a:lstStyle/>
          <a:p>
            <a:fld id="{5EA6D3E2-79FB-4615-85E3-01D4C6F13243}" type="slidenum">
              <a:rPr lang="en-US" smtClean="0"/>
              <a:t>53</a:t>
            </a:fld>
            <a:endParaRPr lang="en-US"/>
          </a:p>
        </p:txBody>
      </p:sp>
    </p:spTree>
    <p:extLst>
      <p:ext uri="{BB962C8B-B14F-4D97-AF65-F5344CB8AC3E}">
        <p14:creationId xmlns:p14="http://schemas.microsoft.com/office/powerpoint/2010/main" val="1366207957"/>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FFFF00"/>
                </a:solidFill>
              </a:rPr>
              <a:t>G/E Varices: Acute Bleed Treatment</a:t>
            </a:r>
            <a:endParaRPr lang="en-US" dirty="0">
              <a:solidFill>
                <a:srgbClr val="FFFF00"/>
              </a:solidFill>
            </a:endParaRPr>
          </a:p>
        </p:txBody>
      </p:sp>
      <p:sp>
        <p:nvSpPr>
          <p:cNvPr id="9" name="Text Placeholder 8"/>
          <p:cNvSpPr>
            <a:spLocks noGrp="1"/>
          </p:cNvSpPr>
          <p:nvPr>
            <p:ph type="body" idx="1"/>
          </p:nvPr>
        </p:nvSpPr>
        <p:spPr/>
        <p:txBody>
          <a:bodyPr/>
          <a:lstStyle/>
          <a:p>
            <a:r>
              <a:rPr lang="en-US" dirty="0" err="1" smtClean="0"/>
              <a:t>Octreotide</a:t>
            </a:r>
            <a:endParaRPr lang="en-US" dirty="0"/>
          </a:p>
        </p:txBody>
      </p:sp>
      <p:sp>
        <p:nvSpPr>
          <p:cNvPr id="3" name="Content Placeholder 2"/>
          <p:cNvSpPr>
            <a:spLocks noGrp="1"/>
          </p:cNvSpPr>
          <p:nvPr>
            <p:ph sz="half" idx="2"/>
          </p:nvPr>
        </p:nvSpPr>
        <p:spPr/>
        <p:txBody>
          <a:bodyPr>
            <a:normAutofit/>
          </a:bodyPr>
          <a:lstStyle/>
          <a:p>
            <a:r>
              <a:rPr lang="en-US" dirty="0" smtClean="0">
                <a:cs typeface="Times New Roman" pitchFamily="18" charset="0"/>
              </a:rPr>
              <a:t>A long acting synthetic analog of </a:t>
            </a:r>
            <a:r>
              <a:rPr lang="en-US" dirty="0" err="1" smtClean="0">
                <a:cs typeface="Times New Roman" pitchFamily="18" charset="0"/>
              </a:rPr>
              <a:t>somatostatin</a:t>
            </a:r>
            <a:endParaRPr lang="en-US" dirty="0" smtClean="0">
              <a:cs typeface="Times New Roman" pitchFamily="18" charset="0"/>
            </a:endParaRPr>
          </a:p>
          <a:p>
            <a:r>
              <a:rPr lang="en-US" dirty="0" smtClean="0">
                <a:cs typeface="Times New Roman" pitchFamily="18" charset="0"/>
              </a:rPr>
              <a:t>MOA: reduces portal pressure and collateral blood flow through vasoconstriction of splanchnic vasculature</a:t>
            </a:r>
          </a:p>
          <a:p>
            <a:r>
              <a:rPr lang="en-US" dirty="0" smtClean="0">
                <a:cs typeface="Times New Roman" pitchFamily="18" charset="0"/>
              </a:rPr>
              <a:t>Dose: 50 mcg IV bolus followed by an infusion                     of 50 mcg/hour x 3-5 days</a:t>
            </a:r>
          </a:p>
          <a:p>
            <a:endParaRPr lang="en-US" dirty="0" smtClean="0">
              <a:cs typeface="Times New Roman" pitchFamily="18" charset="0"/>
            </a:endParaRPr>
          </a:p>
          <a:p>
            <a:pPr marL="1371600" lvl="3" indent="0">
              <a:buNone/>
            </a:pPr>
            <a:endParaRPr lang="en-US" dirty="0" smtClean="0">
              <a:cs typeface="Times New Roman" pitchFamily="18" charset="0"/>
            </a:endParaRPr>
          </a:p>
          <a:p>
            <a:endParaRPr lang="en-US" dirty="0"/>
          </a:p>
        </p:txBody>
      </p:sp>
      <p:sp>
        <p:nvSpPr>
          <p:cNvPr id="10" name="Text Placeholder 9"/>
          <p:cNvSpPr>
            <a:spLocks noGrp="1"/>
          </p:cNvSpPr>
          <p:nvPr>
            <p:ph type="body" sz="quarter" idx="3"/>
          </p:nvPr>
        </p:nvSpPr>
        <p:spPr/>
        <p:txBody>
          <a:bodyPr>
            <a:normAutofit fontScale="92500"/>
          </a:bodyPr>
          <a:lstStyle/>
          <a:p>
            <a:r>
              <a:rPr lang="en-US" dirty="0" smtClean="0"/>
              <a:t>Endoscopic Band Ligation (EBL)</a:t>
            </a:r>
            <a:endParaRPr lang="en-US" dirty="0"/>
          </a:p>
        </p:txBody>
      </p:sp>
      <p:sp>
        <p:nvSpPr>
          <p:cNvPr id="11" name="Content Placeholder 10"/>
          <p:cNvSpPr>
            <a:spLocks noGrp="1"/>
          </p:cNvSpPr>
          <p:nvPr>
            <p:ph sz="quarter" idx="4"/>
          </p:nvPr>
        </p:nvSpPr>
        <p:spPr/>
        <p:txBody>
          <a:bodyPr/>
          <a:lstStyle/>
          <a:p>
            <a:r>
              <a:rPr lang="en-US" dirty="0" smtClean="0">
                <a:cs typeface="Times New Roman" pitchFamily="18" charset="0"/>
              </a:rPr>
              <a:t>Most effective intervention to stop bleeding</a:t>
            </a:r>
          </a:p>
          <a:p>
            <a:pPr lvl="1"/>
            <a:r>
              <a:rPr lang="en-US" dirty="0" smtClean="0">
                <a:cs typeface="Times New Roman" pitchFamily="18" charset="0"/>
              </a:rPr>
              <a:t>Wrap two or more rubber bands around the esophageal mucosa that contains the bleeding </a:t>
            </a:r>
            <a:r>
              <a:rPr lang="en-US" dirty="0" err="1" smtClean="0">
                <a:cs typeface="Times New Roman" pitchFamily="18" charset="0"/>
              </a:rPr>
              <a:t>varix</a:t>
            </a:r>
            <a:r>
              <a:rPr lang="en-US" dirty="0" smtClean="0">
                <a:cs typeface="Times New Roman" pitchFamily="18" charset="0"/>
              </a:rPr>
              <a:t> </a:t>
            </a:r>
          </a:p>
          <a:p>
            <a:pPr lvl="1"/>
            <a:r>
              <a:rPr lang="en-US" dirty="0" smtClean="0">
                <a:cs typeface="Times New Roman" pitchFamily="18" charset="0"/>
              </a:rPr>
              <a:t>This leads to necrosis within a few days and ulcer healing in 14-21 days</a:t>
            </a:r>
          </a:p>
          <a:p>
            <a:endParaRPr lang="en-US" dirty="0"/>
          </a:p>
        </p:txBody>
      </p:sp>
      <p:sp>
        <p:nvSpPr>
          <p:cNvPr id="6" name="Footer Placeholder 5"/>
          <p:cNvSpPr>
            <a:spLocks noGrp="1"/>
          </p:cNvSpPr>
          <p:nvPr>
            <p:ph type="ftr" sz="quarter" idx="11"/>
          </p:nvPr>
        </p:nvSpPr>
        <p:spPr/>
        <p:txBody>
          <a:bodyPr/>
          <a:lstStyle/>
          <a:p>
            <a:r>
              <a:rPr lang="en-US" smtClean="0"/>
              <a:t>Lawrence Carey, PharmD - TUSP 2014</a:t>
            </a:r>
            <a:endParaRPr lang="en-US"/>
          </a:p>
        </p:txBody>
      </p:sp>
      <p:pic>
        <p:nvPicPr>
          <p:cNvPr id="8" name="Picture 6" descr="Two_varices_banded_Endos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46905" y="4953000"/>
            <a:ext cx="1828800" cy="1406857"/>
          </a:xfrm>
          <a:prstGeom prst="rect">
            <a:avLst/>
          </a:prstGeom>
          <a:noFill/>
          <a:ln w="38100">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2"/>
          </p:nvPr>
        </p:nvSpPr>
        <p:spPr/>
        <p:txBody>
          <a:bodyPr/>
          <a:lstStyle/>
          <a:p>
            <a:fld id="{5EA6D3E2-79FB-4615-85E3-01D4C6F13243}" type="slidenum">
              <a:rPr lang="en-US" smtClean="0"/>
              <a:t>54</a:t>
            </a:fld>
            <a:endParaRPr lang="en-US"/>
          </a:p>
        </p:txBody>
      </p:sp>
    </p:spTree>
    <p:extLst>
      <p:ext uri="{BB962C8B-B14F-4D97-AF65-F5344CB8AC3E}">
        <p14:creationId xmlns:p14="http://schemas.microsoft.com/office/powerpoint/2010/main" val="3162330295"/>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G/E Varices: Acute Bleed Treatment</a:t>
            </a:r>
            <a:endParaRPr lang="en-US" dirty="0"/>
          </a:p>
        </p:txBody>
      </p:sp>
      <p:sp>
        <p:nvSpPr>
          <p:cNvPr id="3" name="Content Placeholder 2"/>
          <p:cNvSpPr>
            <a:spLocks noGrp="1"/>
          </p:cNvSpPr>
          <p:nvPr>
            <p:ph idx="1"/>
          </p:nvPr>
        </p:nvSpPr>
        <p:spPr/>
        <p:txBody>
          <a:bodyPr/>
          <a:lstStyle/>
          <a:p>
            <a:pPr>
              <a:lnSpc>
                <a:spcPct val="90000"/>
              </a:lnSpc>
            </a:pPr>
            <a:r>
              <a:rPr lang="en-US" sz="2800" dirty="0" smtClean="0"/>
              <a:t>Fluid resuscitation</a:t>
            </a:r>
          </a:p>
          <a:p>
            <a:pPr lvl="1">
              <a:lnSpc>
                <a:spcPct val="90000"/>
              </a:lnSpc>
            </a:pPr>
            <a:r>
              <a:rPr lang="en-US" sz="2400" dirty="0" smtClean="0"/>
              <a:t>IVF, blood products </a:t>
            </a:r>
          </a:p>
          <a:p>
            <a:pPr>
              <a:lnSpc>
                <a:spcPct val="90000"/>
              </a:lnSpc>
            </a:pPr>
            <a:r>
              <a:rPr lang="en-US" sz="2800" dirty="0" smtClean="0"/>
              <a:t> Correct coagulopathy </a:t>
            </a:r>
          </a:p>
          <a:p>
            <a:pPr lvl="1">
              <a:lnSpc>
                <a:spcPct val="90000"/>
              </a:lnSpc>
            </a:pPr>
            <a:r>
              <a:rPr lang="en-US" sz="2400" dirty="0" smtClean="0"/>
              <a:t>Vitamin K, platelets, FFP</a:t>
            </a:r>
          </a:p>
          <a:p>
            <a:pPr>
              <a:lnSpc>
                <a:spcPct val="90000"/>
              </a:lnSpc>
            </a:pPr>
            <a:r>
              <a:rPr lang="en-US" sz="3200" dirty="0" smtClean="0"/>
              <a:t> </a:t>
            </a:r>
            <a:r>
              <a:rPr lang="en-US" sz="2800" dirty="0" smtClean="0"/>
              <a:t>Prevent infection</a:t>
            </a:r>
          </a:p>
          <a:p>
            <a:pPr lvl="1">
              <a:lnSpc>
                <a:spcPct val="90000"/>
              </a:lnSpc>
            </a:pPr>
            <a:r>
              <a:rPr lang="en-US" sz="2400" dirty="0" smtClean="0"/>
              <a:t>High risk of developing infections during acute </a:t>
            </a:r>
            <a:r>
              <a:rPr lang="en-US" sz="2400" dirty="0" err="1" smtClean="0"/>
              <a:t>variceal</a:t>
            </a:r>
            <a:r>
              <a:rPr lang="en-US" sz="2400" dirty="0" smtClean="0"/>
              <a:t> bleed</a:t>
            </a:r>
          </a:p>
          <a:p>
            <a:pPr lvl="1">
              <a:lnSpc>
                <a:spcPct val="90000"/>
              </a:lnSpc>
            </a:pPr>
            <a:r>
              <a:rPr lang="en-US" sz="2400" dirty="0" smtClean="0"/>
              <a:t>Infections are associated with poorer outcomes</a:t>
            </a:r>
          </a:p>
          <a:p>
            <a:pPr lvl="1">
              <a:lnSpc>
                <a:spcPct val="90000"/>
              </a:lnSpc>
            </a:pPr>
            <a:r>
              <a:rPr lang="en-US" sz="2400" dirty="0" smtClean="0"/>
              <a:t>Give antibiotics during acute treatment of </a:t>
            </a:r>
            <a:r>
              <a:rPr lang="en-US" sz="2400" dirty="0" err="1" smtClean="0"/>
              <a:t>variceal</a:t>
            </a:r>
            <a:r>
              <a:rPr lang="en-US" sz="2400" dirty="0" smtClean="0"/>
              <a:t> bleed to prevent infection </a:t>
            </a:r>
            <a:r>
              <a:rPr lang="en-US" sz="2000" dirty="0" smtClean="0"/>
              <a:t>(</a:t>
            </a:r>
            <a:r>
              <a:rPr lang="en-US" sz="2000" i="1" dirty="0" smtClean="0"/>
              <a:t>Discussed under SBP section</a:t>
            </a:r>
            <a:r>
              <a:rPr lang="en-US" sz="2000" dirty="0" smtClean="0"/>
              <a:t>)</a:t>
            </a:r>
          </a:p>
          <a:p>
            <a:endParaRPr lang="en-US" dirty="0"/>
          </a:p>
        </p:txBody>
      </p:sp>
      <p:sp>
        <p:nvSpPr>
          <p:cNvPr id="6" name="Footer Placeholder 5"/>
          <p:cNvSpPr>
            <a:spLocks noGrp="1"/>
          </p:cNvSpPr>
          <p:nvPr>
            <p:ph type="ftr" sz="quarter" idx="11"/>
          </p:nvPr>
        </p:nvSpPr>
        <p:spPr/>
        <p:txBody>
          <a:bodyPr/>
          <a:lstStyle/>
          <a:p>
            <a:r>
              <a:rPr lang="en-US" smtClean="0"/>
              <a:t>Lawrence Carey, PharmD - TUSP 2014</a:t>
            </a:r>
            <a:endParaRPr lang="en-US"/>
          </a:p>
        </p:txBody>
      </p:sp>
      <p:sp>
        <p:nvSpPr>
          <p:cNvPr id="4" name="Slide Number Placeholder 3"/>
          <p:cNvSpPr>
            <a:spLocks noGrp="1"/>
          </p:cNvSpPr>
          <p:nvPr>
            <p:ph type="sldNum" sz="quarter" idx="12"/>
          </p:nvPr>
        </p:nvSpPr>
        <p:spPr/>
        <p:txBody>
          <a:bodyPr/>
          <a:lstStyle/>
          <a:p>
            <a:fld id="{5EA6D3E2-79FB-4615-85E3-01D4C6F13243}" type="slidenum">
              <a:rPr lang="en-US" smtClean="0"/>
              <a:t>55</a:t>
            </a:fld>
            <a:endParaRPr lang="en-US"/>
          </a:p>
        </p:txBody>
      </p:sp>
    </p:spTree>
    <p:extLst>
      <p:ext uri="{BB962C8B-B14F-4D97-AF65-F5344CB8AC3E}">
        <p14:creationId xmlns:p14="http://schemas.microsoft.com/office/powerpoint/2010/main" val="2144180800"/>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 Varices: Prevent 2</a:t>
            </a:r>
            <a:r>
              <a:rPr lang="en-US" baseline="30000" dirty="0" smtClean="0"/>
              <a:t>nd</a:t>
            </a:r>
            <a:r>
              <a:rPr lang="en-US" dirty="0" smtClean="0"/>
              <a:t> Bleed</a:t>
            </a:r>
            <a:endParaRPr lang="en-US" dirty="0"/>
          </a:p>
        </p:txBody>
      </p:sp>
      <p:sp>
        <p:nvSpPr>
          <p:cNvPr id="3" name="Content Placeholder 2"/>
          <p:cNvSpPr>
            <a:spLocks noGrp="1"/>
          </p:cNvSpPr>
          <p:nvPr>
            <p:ph idx="1"/>
          </p:nvPr>
        </p:nvSpPr>
        <p:spPr/>
        <p:txBody>
          <a:bodyPr>
            <a:normAutofit/>
          </a:bodyPr>
          <a:lstStyle/>
          <a:p>
            <a:r>
              <a:rPr lang="en-US" dirty="0" smtClean="0"/>
              <a:t>Highest risk of </a:t>
            </a:r>
            <a:r>
              <a:rPr lang="en-US" dirty="0" err="1" smtClean="0"/>
              <a:t>rebleed</a:t>
            </a:r>
            <a:r>
              <a:rPr lang="en-US" dirty="0" smtClean="0"/>
              <a:t> within 3 to </a:t>
            </a:r>
            <a:r>
              <a:rPr lang="en-US" dirty="0" smtClean="0">
                <a:sym typeface="Wingdings" pitchFamily="2" charset="2"/>
              </a:rPr>
              <a:t>10 days after first bleed</a:t>
            </a:r>
          </a:p>
          <a:p>
            <a:pPr lvl="1"/>
            <a:r>
              <a:rPr lang="en-US" dirty="0" smtClean="0">
                <a:sym typeface="Wingdings" pitchFamily="2" charset="2"/>
              </a:rPr>
              <a:t>50% of </a:t>
            </a:r>
            <a:r>
              <a:rPr lang="en-US" dirty="0" err="1" smtClean="0">
                <a:sym typeface="Wingdings" pitchFamily="2" charset="2"/>
              </a:rPr>
              <a:t>rebleeds</a:t>
            </a:r>
            <a:r>
              <a:rPr lang="en-US" dirty="0" smtClean="0">
                <a:sym typeface="Wingdings" pitchFamily="2" charset="2"/>
              </a:rPr>
              <a:t> occur in first 10 days</a:t>
            </a:r>
          </a:p>
          <a:p>
            <a:r>
              <a:rPr lang="en-US" dirty="0" smtClean="0"/>
              <a:t>Non-selective BB plus EBL procedure</a:t>
            </a:r>
          </a:p>
          <a:p>
            <a:pPr lvl="1"/>
            <a:r>
              <a:rPr lang="en-US" dirty="0" smtClean="0"/>
              <a:t>Risk of </a:t>
            </a:r>
            <a:r>
              <a:rPr lang="en-US" dirty="0" err="1" smtClean="0"/>
              <a:t>rebleed</a:t>
            </a:r>
            <a:r>
              <a:rPr lang="en-US" dirty="0" smtClean="0"/>
              <a:t> only 15-20% if on BB plus EBL</a:t>
            </a:r>
          </a:p>
          <a:p>
            <a:pPr lvl="1"/>
            <a:r>
              <a:rPr lang="en-US" dirty="0" smtClean="0"/>
              <a:t>Drugs, doses, titration, monitoring as stated previously</a:t>
            </a:r>
          </a:p>
          <a:p>
            <a:pPr lvl="2"/>
            <a:r>
              <a:rPr lang="en-US" dirty="0" smtClean="0">
                <a:sym typeface="Wingdings" pitchFamily="2" charset="2"/>
              </a:rPr>
              <a:t>Keep portal pressure &lt; 12 mmHg</a:t>
            </a:r>
          </a:p>
          <a:p>
            <a:pPr marL="457200" lvl="1" indent="0" algn="r">
              <a:buNone/>
            </a:pPr>
            <a:r>
              <a:rPr lang="en-US" sz="1600" dirty="0" err="1" smtClean="0"/>
              <a:t>Sharara</a:t>
            </a:r>
            <a:r>
              <a:rPr lang="en-US" sz="1600" dirty="0" smtClean="0"/>
              <a:t> AI. </a:t>
            </a:r>
            <a:r>
              <a:rPr lang="en-US" sz="1600" i="1" dirty="0" smtClean="0"/>
              <a:t>NEJM</a:t>
            </a:r>
            <a:r>
              <a:rPr lang="en-US" sz="1600" dirty="0" smtClean="0"/>
              <a:t> 2001;345:669-681.</a:t>
            </a:r>
          </a:p>
          <a:p>
            <a:endParaRPr lang="en-US" dirty="0"/>
          </a:p>
        </p:txBody>
      </p:sp>
      <p:sp>
        <p:nvSpPr>
          <p:cNvPr id="6" name="Footer Placeholder 5"/>
          <p:cNvSpPr>
            <a:spLocks noGrp="1"/>
          </p:cNvSpPr>
          <p:nvPr>
            <p:ph type="ftr" sz="quarter" idx="11"/>
          </p:nvPr>
        </p:nvSpPr>
        <p:spPr/>
        <p:txBody>
          <a:bodyPr/>
          <a:lstStyle/>
          <a:p>
            <a:r>
              <a:rPr lang="en-US" smtClean="0"/>
              <a:t>Lawrence Carey, PharmD - TUSP 2014</a:t>
            </a:r>
            <a:endParaRPr lang="en-US"/>
          </a:p>
        </p:txBody>
      </p:sp>
      <p:sp>
        <p:nvSpPr>
          <p:cNvPr id="4" name="Slide Number Placeholder 3"/>
          <p:cNvSpPr>
            <a:spLocks noGrp="1"/>
          </p:cNvSpPr>
          <p:nvPr>
            <p:ph type="sldNum" sz="quarter" idx="12"/>
          </p:nvPr>
        </p:nvSpPr>
        <p:spPr/>
        <p:txBody>
          <a:bodyPr/>
          <a:lstStyle/>
          <a:p>
            <a:fld id="{5EA6D3E2-79FB-4615-85E3-01D4C6F13243}" type="slidenum">
              <a:rPr lang="en-US" smtClean="0"/>
              <a:t>56</a:t>
            </a:fld>
            <a:endParaRPr lang="en-US"/>
          </a:p>
        </p:txBody>
      </p:sp>
    </p:spTree>
    <p:extLst>
      <p:ext uri="{BB962C8B-B14F-4D97-AF65-F5344CB8AC3E}">
        <p14:creationId xmlns:p14="http://schemas.microsoft.com/office/powerpoint/2010/main" val="343572859"/>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p:cNvSpPr>
            <a:spLocks noGrp="1"/>
          </p:cNvSpPr>
          <p:nvPr>
            <p:ph type="title"/>
          </p:nvPr>
        </p:nvSpPr>
        <p:spPr/>
        <p:txBody>
          <a:bodyPr/>
          <a:lstStyle/>
          <a:p>
            <a:r>
              <a:rPr lang="en-US" dirty="0" smtClean="0">
                <a:solidFill>
                  <a:srgbClr val="FFFF00"/>
                </a:solidFill>
              </a:rPr>
              <a:t>Ascites</a:t>
            </a:r>
            <a:endParaRPr lang="en-US" dirty="0">
              <a:solidFill>
                <a:srgbClr val="FFFF00"/>
              </a:solidFill>
            </a:endParaRPr>
          </a:p>
        </p:txBody>
      </p:sp>
      <p:sp>
        <p:nvSpPr>
          <p:cNvPr id="3" name="Content Placeholder 2"/>
          <p:cNvSpPr>
            <a:spLocks noGrp="1"/>
          </p:cNvSpPr>
          <p:nvPr>
            <p:ph sz="half" idx="1"/>
          </p:nvPr>
        </p:nvSpPr>
        <p:spPr/>
        <p:txBody>
          <a:bodyPr>
            <a:normAutofit fontScale="92500" lnSpcReduction="20000"/>
          </a:bodyPr>
          <a:lstStyle/>
          <a:p>
            <a:r>
              <a:rPr lang="en-US" dirty="0" smtClean="0"/>
              <a:t>Accumulation of fluid in peritoneal cavity</a:t>
            </a:r>
          </a:p>
          <a:p>
            <a:r>
              <a:rPr lang="en-US" dirty="0" smtClean="0"/>
              <a:t>Affects 50% of cirrhotic patients within 10 years of diagnosis</a:t>
            </a:r>
          </a:p>
          <a:p>
            <a:r>
              <a:rPr lang="en-US" dirty="0" smtClean="0"/>
              <a:t>Most common complication of cirrhosis</a:t>
            </a:r>
          </a:p>
          <a:p>
            <a:r>
              <a:rPr lang="en-US" dirty="0" smtClean="0"/>
              <a:t>Associated with decreased QOL, infection, renal dysfunction</a:t>
            </a:r>
          </a:p>
          <a:p>
            <a:r>
              <a:rPr lang="en-US" b="1" i="1" dirty="0" smtClean="0"/>
              <a:t>Poor prognostic sign</a:t>
            </a:r>
            <a:endParaRPr lang="en-US" b="1" i="1" dirty="0"/>
          </a:p>
        </p:txBody>
      </p:sp>
      <p:sp>
        <p:nvSpPr>
          <p:cNvPr id="12" name="Content Placeholder 11"/>
          <p:cNvSpPr>
            <a:spLocks noGrp="1"/>
          </p:cNvSpPr>
          <p:nvPr>
            <p:ph sz="half" idx="2"/>
          </p:nvPr>
        </p:nvSpPr>
        <p:spPr/>
        <p:txBody>
          <a:bodyPr>
            <a:normAutofit fontScale="92500" lnSpcReduction="20000"/>
          </a:bodyPr>
          <a:lstStyle/>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pPr marL="0" indent="0">
              <a:buNone/>
            </a:pPr>
            <a:endParaRPr lang="en-US" dirty="0"/>
          </a:p>
          <a:p>
            <a:pPr marL="0" indent="0" algn="r">
              <a:buNone/>
            </a:pPr>
            <a:r>
              <a:rPr lang="en-US" sz="1900" dirty="0" err="1" smtClean="0"/>
              <a:t>Krige</a:t>
            </a:r>
            <a:r>
              <a:rPr lang="en-US" sz="1900" dirty="0" smtClean="0"/>
              <a:t> JEJ. BMJ 2001;322:416-418</a:t>
            </a:r>
            <a:endParaRPr lang="en-US" sz="1900" dirty="0"/>
          </a:p>
        </p:txBody>
      </p:sp>
      <p:sp>
        <p:nvSpPr>
          <p:cNvPr id="6" name="Footer Placeholder 5"/>
          <p:cNvSpPr>
            <a:spLocks noGrp="1"/>
          </p:cNvSpPr>
          <p:nvPr>
            <p:ph type="ftr" sz="quarter" idx="11"/>
          </p:nvPr>
        </p:nvSpPr>
        <p:spPr/>
        <p:txBody>
          <a:bodyPr/>
          <a:lstStyle/>
          <a:p>
            <a:r>
              <a:rPr lang="en-US" smtClean="0"/>
              <a:t>Lawrence Carey, PharmD - TUSP 2014</a:t>
            </a:r>
            <a:endParaRPr lang="en-US"/>
          </a:p>
        </p:txBody>
      </p:sp>
      <p:pic>
        <p:nvPicPr>
          <p:cNvPr id="16" name="Picture 11" descr="abdomen-ascites"/>
          <p:cNvPicPr>
            <a:picLocks noChangeAspect="1" noChangeArrowheads="1"/>
          </p:cNvPicPr>
          <p:nvPr/>
        </p:nvPicPr>
        <p:blipFill>
          <a:blip r:embed="rId2">
            <a:lum bright="18000"/>
            <a:extLst>
              <a:ext uri="{28A0092B-C50C-407E-A947-70E740481C1C}">
                <a14:useLocalDpi xmlns:a14="http://schemas.microsoft.com/office/drawing/2010/main" val="0"/>
              </a:ext>
            </a:extLst>
          </a:blip>
          <a:srcRect l="20000" t="13704" r="16667" b="22963"/>
          <a:stretch>
            <a:fillRect/>
          </a:stretch>
        </p:blipFill>
        <p:spPr bwMode="auto">
          <a:xfrm>
            <a:off x="4800600" y="2209800"/>
            <a:ext cx="3708400" cy="278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p:cNvSpPr>
            <a:spLocks noGrp="1"/>
          </p:cNvSpPr>
          <p:nvPr>
            <p:ph type="sldNum" sz="quarter" idx="12"/>
          </p:nvPr>
        </p:nvSpPr>
        <p:spPr/>
        <p:txBody>
          <a:bodyPr/>
          <a:lstStyle/>
          <a:p>
            <a:fld id="{5EA6D3E2-79FB-4615-85E3-01D4C6F13243}" type="slidenum">
              <a:rPr lang="en-US" smtClean="0"/>
              <a:t>57</a:t>
            </a:fld>
            <a:endParaRPr lang="en-US"/>
          </a:p>
        </p:txBody>
      </p:sp>
    </p:spTree>
    <p:extLst>
      <p:ext uri="{BB962C8B-B14F-4D97-AF65-F5344CB8AC3E}">
        <p14:creationId xmlns:p14="http://schemas.microsoft.com/office/powerpoint/2010/main" val="2934947599"/>
      </p:ext>
    </p:extLst>
  </p:cSld>
  <p:clrMapOvr>
    <a:masterClrMapping/>
  </p:clrMapOvr>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Development of Ascites</a:t>
            </a:r>
            <a:endParaRPr lang="en-US" dirty="0"/>
          </a:p>
        </p:txBody>
      </p:sp>
      <p:sp>
        <p:nvSpPr>
          <p:cNvPr id="3" name="Content Placeholder 2"/>
          <p:cNvSpPr>
            <a:spLocks noGrp="1"/>
          </p:cNvSpPr>
          <p:nvPr>
            <p:ph idx="1"/>
          </p:nvPr>
        </p:nvSpPr>
        <p:spPr/>
        <p:txBody>
          <a:bodyPr>
            <a:normAutofit lnSpcReduction="10000"/>
          </a:bodyPr>
          <a:lstStyle/>
          <a:p>
            <a:endParaRPr lang="en-US" dirty="0" smtClean="0"/>
          </a:p>
          <a:p>
            <a:endParaRPr lang="en-US" dirty="0"/>
          </a:p>
          <a:p>
            <a:endParaRPr lang="en-US" dirty="0" smtClean="0"/>
          </a:p>
          <a:p>
            <a:endParaRPr lang="en-US" dirty="0"/>
          </a:p>
          <a:p>
            <a:endParaRPr lang="en-US" dirty="0" smtClean="0"/>
          </a:p>
          <a:p>
            <a:pPr marL="0" indent="0">
              <a:buNone/>
            </a:pPr>
            <a:endParaRPr lang="en-US" dirty="0"/>
          </a:p>
          <a:p>
            <a:endParaRPr lang="en-US" dirty="0" smtClean="0"/>
          </a:p>
          <a:p>
            <a:pPr marL="0" indent="0" algn="r">
              <a:buNone/>
            </a:pPr>
            <a:r>
              <a:rPr lang="en-US" sz="1600" dirty="0" err="1" smtClean="0"/>
              <a:t>Sease</a:t>
            </a:r>
            <a:r>
              <a:rPr lang="en-US" sz="1600" dirty="0" smtClean="0"/>
              <a:t> JM. In </a:t>
            </a:r>
            <a:r>
              <a:rPr lang="en-US" sz="1600" i="1" dirty="0" smtClean="0"/>
              <a:t>Pharmacotherapy</a:t>
            </a:r>
            <a:r>
              <a:rPr lang="en-US" sz="1600" dirty="0" smtClean="0"/>
              <a:t>, 8</a:t>
            </a:r>
            <a:r>
              <a:rPr lang="en-US" sz="1600" baseline="30000" dirty="0" smtClean="0"/>
              <a:t>th</a:t>
            </a:r>
            <a:r>
              <a:rPr lang="en-US" sz="1600" dirty="0" smtClean="0"/>
              <a:t> edition, 2011</a:t>
            </a:r>
            <a:r>
              <a:rPr lang="en-US" dirty="0" smtClean="0"/>
              <a:t>. </a:t>
            </a:r>
            <a:endParaRPr lang="en-US" dirty="0"/>
          </a:p>
        </p:txBody>
      </p:sp>
      <p:sp>
        <p:nvSpPr>
          <p:cNvPr id="6" name="Footer Placeholder 5"/>
          <p:cNvSpPr>
            <a:spLocks noGrp="1"/>
          </p:cNvSpPr>
          <p:nvPr>
            <p:ph type="ftr" sz="quarter" idx="11"/>
          </p:nvPr>
        </p:nvSpPr>
        <p:spPr/>
        <p:txBody>
          <a:bodyPr/>
          <a:lstStyle/>
          <a:p>
            <a:r>
              <a:rPr lang="en-US" smtClean="0"/>
              <a:t>Lawrence Carey, PharmD - TUSP 2014</a:t>
            </a:r>
            <a:endParaRPr lang="en-US"/>
          </a:p>
        </p:txBody>
      </p:sp>
      <p:pic>
        <p:nvPicPr>
          <p:cNvPr id="921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66875" y="1600200"/>
            <a:ext cx="5810250" cy="3943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Slide Number Placeholder 3"/>
          <p:cNvSpPr>
            <a:spLocks noGrp="1"/>
          </p:cNvSpPr>
          <p:nvPr>
            <p:ph type="sldNum" sz="quarter" idx="12"/>
          </p:nvPr>
        </p:nvSpPr>
        <p:spPr/>
        <p:txBody>
          <a:bodyPr/>
          <a:lstStyle/>
          <a:p>
            <a:fld id="{5EA6D3E2-79FB-4615-85E3-01D4C6F13243}" type="slidenum">
              <a:rPr lang="en-US" smtClean="0"/>
              <a:t>58</a:t>
            </a:fld>
            <a:endParaRPr lang="en-US"/>
          </a:p>
        </p:txBody>
      </p:sp>
    </p:spTree>
    <p:extLst>
      <p:ext uri="{BB962C8B-B14F-4D97-AF65-F5344CB8AC3E}">
        <p14:creationId xmlns:p14="http://schemas.microsoft.com/office/powerpoint/2010/main" val="1433067232"/>
      </p:ext>
    </p:extLst>
  </p:cSld>
  <p:clrMapOvr>
    <a:masterClrMapping/>
  </p:clrMapOvr>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Ascites: Pathophysiology</a:t>
            </a:r>
            <a:endParaRPr lang="en-US" dirty="0"/>
          </a:p>
        </p:txBody>
      </p:sp>
      <p:sp>
        <p:nvSpPr>
          <p:cNvPr id="3" name="Content Placeholder 2"/>
          <p:cNvSpPr>
            <a:spLocks noGrp="1"/>
          </p:cNvSpPr>
          <p:nvPr>
            <p:ph idx="1"/>
          </p:nvPr>
        </p:nvSpPr>
        <p:spPr/>
        <p:txBody>
          <a:bodyPr/>
          <a:lstStyle/>
          <a:p>
            <a:pPr>
              <a:lnSpc>
                <a:spcPct val="90000"/>
              </a:lnSpc>
            </a:pPr>
            <a:r>
              <a:rPr lang="en-US" sz="2800" u="sng" dirty="0" smtClean="0"/>
              <a:t>Portal Hypertension </a:t>
            </a:r>
            <a:r>
              <a:rPr lang="en-US" sz="2800" u="sng" dirty="0" smtClean="0">
                <a:sym typeface="Wingdings" pitchFamily="2" charset="2"/>
              </a:rPr>
              <a:t> </a:t>
            </a:r>
            <a:r>
              <a:rPr lang="en-US" sz="2800" u="sng" dirty="0" smtClean="0"/>
              <a:t>Splanchnic vasodilation</a:t>
            </a:r>
          </a:p>
          <a:p>
            <a:pPr marL="914400" lvl="1" indent="-457200">
              <a:lnSpc>
                <a:spcPct val="90000"/>
              </a:lnSpc>
            </a:pPr>
            <a:r>
              <a:rPr lang="en-US" sz="2400" dirty="0" smtClean="0"/>
              <a:t>Mediators: Nitric oxide, glucagon</a:t>
            </a:r>
          </a:p>
          <a:p>
            <a:pPr marL="914400" lvl="1" indent="-457200">
              <a:lnSpc>
                <a:spcPct val="90000"/>
              </a:lnSpc>
            </a:pPr>
            <a:r>
              <a:rPr lang="en-US" sz="2400" dirty="0" smtClean="0"/>
              <a:t>Results in blood pooling within splanchnic circulation</a:t>
            </a:r>
          </a:p>
          <a:p>
            <a:pPr marL="914400" lvl="1" indent="-457200">
              <a:lnSpc>
                <a:spcPct val="90000"/>
              </a:lnSpc>
            </a:pPr>
            <a:r>
              <a:rPr lang="en-US" sz="2400" dirty="0" smtClean="0"/>
              <a:t>Results in increased capillary pressure and permeability, pooling of lymph and serous fluid into peritoneal space </a:t>
            </a:r>
          </a:p>
          <a:p>
            <a:pPr>
              <a:lnSpc>
                <a:spcPct val="90000"/>
              </a:lnSpc>
              <a:spcBef>
                <a:spcPct val="50000"/>
              </a:spcBef>
            </a:pPr>
            <a:r>
              <a:rPr lang="en-US" sz="2800" u="sng" dirty="0" smtClean="0"/>
              <a:t>Splanchnic vasodilation </a:t>
            </a:r>
            <a:r>
              <a:rPr lang="en-US" sz="2800" u="sng" dirty="0" smtClean="0">
                <a:sym typeface="Wingdings" pitchFamily="2" charset="2"/>
              </a:rPr>
              <a:t></a:t>
            </a:r>
            <a:r>
              <a:rPr lang="en-US" sz="2800" u="sng" dirty="0" smtClean="0"/>
              <a:t> “effective </a:t>
            </a:r>
            <a:r>
              <a:rPr lang="en-US" sz="2800" u="sng" dirty="0" err="1" smtClean="0"/>
              <a:t>hypovolemia</a:t>
            </a:r>
            <a:r>
              <a:rPr lang="en-US" sz="2800" dirty="0" smtClean="0"/>
              <a:t>”</a:t>
            </a:r>
            <a:endParaRPr lang="en-US" sz="2400" dirty="0" smtClean="0"/>
          </a:p>
          <a:p>
            <a:pPr marL="914400" lvl="1" indent="-457200">
              <a:lnSpc>
                <a:spcPct val="90000"/>
              </a:lnSpc>
            </a:pPr>
            <a:r>
              <a:rPr lang="en-US" sz="2400" dirty="0" smtClean="0">
                <a:sym typeface="Symbol" pitchFamily="18" charset="2"/>
              </a:rPr>
              <a:t></a:t>
            </a:r>
            <a:r>
              <a:rPr lang="en-US" sz="2400" dirty="0" smtClean="0"/>
              <a:t> Arterial blood volume, </a:t>
            </a:r>
            <a:r>
              <a:rPr lang="en-US" sz="2400" dirty="0" err="1" smtClean="0"/>
              <a:t>hypoperfusion</a:t>
            </a:r>
            <a:endParaRPr lang="en-US" sz="2400" dirty="0" smtClean="0"/>
          </a:p>
          <a:p>
            <a:pPr marL="914400" lvl="1" indent="-457200">
              <a:lnSpc>
                <a:spcPct val="90000"/>
              </a:lnSpc>
            </a:pPr>
            <a:r>
              <a:rPr lang="en-US" sz="2400" dirty="0" smtClean="0">
                <a:sym typeface="Symbol" pitchFamily="18" charset="2"/>
              </a:rPr>
              <a:t> BP</a:t>
            </a:r>
          </a:p>
          <a:p>
            <a:pPr marL="914400" lvl="1" indent="-457200">
              <a:lnSpc>
                <a:spcPct val="90000"/>
              </a:lnSpc>
            </a:pPr>
            <a:r>
              <a:rPr lang="en-US" sz="2400" dirty="0" smtClean="0">
                <a:sym typeface="Symbol" pitchFamily="18" charset="2"/>
              </a:rPr>
              <a:t>Activation of the RAAS system</a:t>
            </a:r>
          </a:p>
          <a:p>
            <a:endParaRPr lang="en-US" dirty="0"/>
          </a:p>
        </p:txBody>
      </p:sp>
      <p:sp>
        <p:nvSpPr>
          <p:cNvPr id="6" name="Footer Placeholder 5"/>
          <p:cNvSpPr>
            <a:spLocks noGrp="1"/>
          </p:cNvSpPr>
          <p:nvPr>
            <p:ph type="ftr" sz="quarter" idx="11"/>
          </p:nvPr>
        </p:nvSpPr>
        <p:spPr/>
        <p:txBody>
          <a:bodyPr/>
          <a:lstStyle/>
          <a:p>
            <a:r>
              <a:rPr lang="en-US" smtClean="0"/>
              <a:t>Lawrence Carey, PharmD - TUSP 2014</a:t>
            </a:r>
            <a:endParaRPr lang="en-US"/>
          </a:p>
        </p:txBody>
      </p:sp>
      <p:sp>
        <p:nvSpPr>
          <p:cNvPr id="4" name="Slide Number Placeholder 3"/>
          <p:cNvSpPr>
            <a:spLocks noGrp="1"/>
          </p:cNvSpPr>
          <p:nvPr>
            <p:ph type="sldNum" sz="quarter" idx="12"/>
          </p:nvPr>
        </p:nvSpPr>
        <p:spPr/>
        <p:txBody>
          <a:bodyPr/>
          <a:lstStyle/>
          <a:p>
            <a:fld id="{5EA6D3E2-79FB-4615-85E3-01D4C6F13243}" type="slidenum">
              <a:rPr lang="en-US" smtClean="0"/>
              <a:t>59</a:t>
            </a:fld>
            <a:endParaRPr lang="en-US"/>
          </a:p>
        </p:txBody>
      </p:sp>
    </p:spTree>
    <p:extLst>
      <p:ext uri="{BB962C8B-B14F-4D97-AF65-F5344CB8AC3E}">
        <p14:creationId xmlns:p14="http://schemas.microsoft.com/office/powerpoint/2010/main" val="2647288532"/>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solidFill>
                  <a:srgbClr val="FFFF00"/>
                </a:solidFill>
              </a:rPr>
              <a:t>Hepatic Blood Flow</a:t>
            </a:r>
          </a:p>
        </p:txBody>
      </p:sp>
      <p:sp>
        <p:nvSpPr>
          <p:cNvPr id="7" name="Content Placeholder 6"/>
          <p:cNvSpPr>
            <a:spLocks noGrp="1"/>
          </p:cNvSpPr>
          <p:nvPr>
            <p:ph sz="half" idx="1"/>
          </p:nvPr>
        </p:nvSpPr>
        <p:spPr>
          <a:xfrm>
            <a:off x="457200" y="1623218"/>
            <a:ext cx="4038600" cy="4525963"/>
          </a:xfrm>
        </p:spPr>
        <p:txBody>
          <a:bodyPr>
            <a:normAutofit fontScale="85000" lnSpcReduction="20000"/>
          </a:bodyPr>
          <a:lstStyle/>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pPr marL="0" indent="0">
              <a:buNone/>
            </a:pPr>
            <a:endParaRPr lang="en-US" sz="1900" dirty="0" smtClean="0"/>
          </a:p>
          <a:p>
            <a:pPr marL="0" indent="0" algn="ctr">
              <a:buNone/>
            </a:pPr>
            <a:r>
              <a:rPr lang="en-US" sz="1900" b="1" dirty="0" smtClean="0"/>
              <a:t>Cross Section of Hepatic Lobule</a:t>
            </a:r>
            <a:endParaRPr lang="en-US" sz="1900" b="1" dirty="0"/>
          </a:p>
          <a:p>
            <a:pPr marL="0" indent="0">
              <a:buNone/>
            </a:pPr>
            <a:endParaRPr lang="en-US" sz="1900" dirty="0" smtClean="0"/>
          </a:p>
          <a:p>
            <a:pPr marL="0" indent="0">
              <a:buNone/>
            </a:pPr>
            <a:r>
              <a:rPr lang="en-US" sz="1900" dirty="0" smtClean="0"/>
              <a:t>www.graphicwitness.com/netter/gallery/gallery2.htmlanatomy.iupui.edu</a:t>
            </a:r>
            <a:r>
              <a:rPr lang="en-US" sz="1900" dirty="0"/>
              <a:t>...04.html</a:t>
            </a:r>
          </a:p>
          <a:p>
            <a:endParaRPr lang="en-US" sz="1900" dirty="0"/>
          </a:p>
        </p:txBody>
      </p:sp>
      <p:sp>
        <p:nvSpPr>
          <p:cNvPr id="8" name="Content Placeholder 7"/>
          <p:cNvSpPr>
            <a:spLocks noGrp="1"/>
          </p:cNvSpPr>
          <p:nvPr>
            <p:ph sz="half" idx="2"/>
          </p:nvPr>
        </p:nvSpPr>
        <p:spPr/>
        <p:txBody>
          <a:bodyPr>
            <a:normAutofit fontScale="85000" lnSpcReduction="20000"/>
          </a:bodyPr>
          <a:lstStyle/>
          <a:p>
            <a:r>
              <a:rPr lang="en-US" dirty="0"/>
              <a:t>Central vein: collects filtered blood, empties into larger hepatic vein and inferior vena cava</a:t>
            </a:r>
          </a:p>
          <a:p>
            <a:r>
              <a:rPr lang="en-US" dirty="0"/>
              <a:t>Bile duct: collects bile to store in gall bladder</a:t>
            </a:r>
          </a:p>
          <a:p>
            <a:r>
              <a:rPr lang="en-US" dirty="0"/>
              <a:t>Portal vein: entry of deoxygenated blood  from spleen, intestine,                   &amp; stomach circulation</a:t>
            </a:r>
          </a:p>
          <a:p>
            <a:r>
              <a:rPr lang="en-US" dirty="0"/>
              <a:t>Hepatic artery: entry of  oxygenated blood to the liver from heart</a:t>
            </a:r>
          </a:p>
          <a:p>
            <a:endParaRPr lang="en-US" dirty="0"/>
          </a:p>
        </p:txBody>
      </p:sp>
      <p:sp>
        <p:nvSpPr>
          <p:cNvPr id="10" name="Footer Placeholder 9"/>
          <p:cNvSpPr>
            <a:spLocks noGrp="1"/>
          </p:cNvSpPr>
          <p:nvPr>
            <p:ph type="ftr" sz="quarter" idx="11"/>
          </p:nvPr>
        </p:nvSpPr>
        <p:spPr/>
        <p:txBody>
          <a:bodyPr/>
          <a:lstStyle/>
          <a:p>
            <a:r>
              <a:rPr lang="en-US" smtClean="0"/>
              <a:t>Lawrence Carey, PharmD - TUSP 2014</a:t>
            </a:r>
            <a:endParaRPr lang="en-US"/>
          </a:p>
        </p:txBody>
      </p:sp>
      <p:pic>
        <p:nvPicPr>
          <p:cNvPr id="9" name="Picture 202" descr="classiclob"/>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1676400"/>
            <a:ext cx="3376246" cy="3200400"/>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2" name="Slide Number Placeholder 1"/>
          <p:cNvSpPr>
            <a:spLocks noGrp="1"/>
          </p:cNvSpPr>
          <p:nvPr>
            <p:ph type="sldNum" sz="quarter" idx="12"/>
          </p:nvPr>
        </p:nvSpPr>
        <p:spPr/>
        <p:txBody>
          <a:bodyPr/>
          <a:lstStyle/>
          <a:p>
            <a:fld id="{5EA6D3E2-79FB-4615-85E3-01D4C6F13243}" type="slidenum">
              <a:rPr lang="en-US" smtClean="0"/>
              <a:t>6</a:t>
            </a:fld>
            <a:endParaRPr lang="en-US"/>
          </a:p>
        </p:txBody>
      </p:sp>
    </p:spTree>
    <p:extLst>
      <p:ext uri="{BB962C8B-B14F-4D97-AF65-F5344CB8AC3E}">
        <p14:creationId xmlns:p14="http://schemas.microsoft.com/office/powerpoint/2010/main" val="1416921032"/>
      </p:ext>
    </p:extLst>
  </p:cSld>
  <p:clrMapOvr>
    <a:masterClrMapping/>
  </p:clrMapOvr>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Ascites: Assessment</a:t>
            </a:r>
            <a:endParaRPr lang="en-US" dirty="0"/>
          </a:p>
        </p:txBody>
      </p:sp>
      <p:sp>
        <p:nvSpPr>
          <p:cNvPr id="3" name="Content Placeholder 2"/>
          <p:cNvSpPr>
            <a:spLocks noGrp="1"/>
          </p:cNvSpPr>
          <p:nvPr>
            <p:ph idx="1"/>
          </p:nvPr>
        </p:nvSpPr>
        <p:spPr/>
        <p:txBody>
          <a:bodyPr>
            <a:normAutofit fontScale="92500" lnSpcReduction="10000"/>
          </a:bodyPr>
          <a:lstStyle/>
          <a:p>
            <a:pPr>
              <a:lnSpc>
                <a:spcPct val="90000"/>
              </a:lnSpc>
            </a:pPr>
            <a:r>
              <a:rPr lang="en-US" dirty="0" smtClean="0"/>
              <a:t>Assess </a:t>
            </a:r>
            <a:r>
              <a:rPr lang="en-US" dirty="0" err="1" smtClean="0"/>
              <a:t>ascitic</a:t>
            </a:r>
            <a:r>
              <a:rPr lang="en-US" dirty="0" smtClean="0"/>
              <a:t> fluid</a:t>
            </a:r>
          </a:p>
          <a:p>
            <a:pPr lvl="1">
              <a:lnSpc>
                <a:spcPct val="90000"/>
              </a:lnSpc>
            </a:pPr>
            <a:r>
              <a:rPr lang="en-US" dirty="0" smtClean="0"/>
              <a:t>Serum-Ascites Albumin Gradient (SAAG)</a:t>
            </a:r>
          </a:p>
          <a:p>
            <a:pPr lvl="2">
              <a:lnSpc>
                <a:spcPct val="90000"/>
              </a:lnSpc>
            </a:pPr>
            <a:r>
              <a:rPr lang="en-US" dirty="0" smtClean="0"/>
              <a:t>SAAG reflects differences in oncotic pressures and    correlates with portal venous pressure</a:t>
            </a:r>
          </a:p>
          <a:p>
            <a:pPr lvl="2">
              <a:lnSpc>
                <a:spcPct val="90000"/>
              </a:lnSpc>
            </a:pPr>
            <a:r>
              <a:rPr lang="en-US" dirty="0" smtClean="0"/>
              <a:t>SAAG = Albumin</a:t>
            </a:r>
            <a:r>
              <a:rPr lang="en-US" baseline="-25000" dirty="0" smtClean="0"/>
              <a:t>(serum) </a:t>
            </a:r>
            <a:r>
              <a:rPr lang="en-US" dirty="0" smtClean="0"/>
              <a:t>– Albumin </a:t>
            </a:r>
            <a:r>
              <a:rPr lang="en-US" baseline="-25000" dirty="0" smtClean="0"/>
              <a:t>(ascites) </a:t>
            </a:r>
          </a:p>
          <a:p>
            <a:pPr lvl="2">
              <a:lnSpc>
                <a:spcPct val="90000"/>
              </a:lnSpc>
            </a:pPr>
            <a:r>
              <a:rPr lang="en-US" dirty="0" smtClean="0"/>
              <a:t>SAAG </a:t>
            </a:r>
            <a:r>
              <a:rPr lang="en-US" dirty="0" smtClean="0">
                <a:cs typeface="Arial" charset="0"/>
              </a:rPr>
              <a:t>≥ </a:t>
            </a:r>
            <a:r>
              <a:rPr lang="en-US" dirty="0" smtClean="0"/>
              <a:t>1.1 g/dL suggests portal HTN with 97% accuracy</a:t>
            </a:r>
          </a:p>
          <a:p>
            <a:pPr lvl="1">
              <a:lnSpc>
                <a:spcPct val="110000"/>
              </a:lnSpc>
            </a:pPr>
            <a:r>
              <a:rPr lang="en-US" dirty="0" smtClean="0"/>
              <a:t>Rule out spontaneous bacterial peritonitis</a:t>
            </a:r>
          </a:p>
          <a:p>
            <a:pPr>
              <a:lnSpc>
                <a:spcPct val="90000"/>
              </a:lnSpc>
            </a:pPr>
            <a:r>
              <a:rPr lang="en-US" dirty="0" smtClean="0"/>
              <a:t>Baseline Measurements</a:t>
            </a:r>
          </a:p>
          <a:p>
            <a:pPr lvl="1">
              <a:lnSpc>
                <a:spcPct val="90000"/>
              </a:lnSpc>
            </a:pPr>
            <a:r>
              <a:rPr lang="en-US" dirty="0" smtClean="0"/>
              <a:t>Renal function (SCr, BUN, CrCl/GFR)</a:t>
            </a:r>
          </a:p>
          <a:p>
            <a:pPr lvl="1">
              <a:lnSpc>
                <a:spcPct val="90000"/>
              </a:lnSpc>
            </a:pPr>
            <a:r>
              <a:rPr lang="en-US" dirty="0" smtClean="0"/>
              <a:t>Electrolytes (K, Mg, Na)</a:t>
            </a:r>
          </a:p>
          <a:p>
            <a:pPr lvl="1">
              <a:lnSpc>
                <a:spcPct val="90000"/>
              </a:lnSpc>
            </a:pPr>
            <a:r>
              <a:rPr lang="en-US" dirty="0" smtClean="0"/>
              <a:t>Blood pressure</a:t>
            </a:r>
          </a:p>
          <a:p>
            <a:endParaRPr lang="en-US" dirty="0"/>
          </a:p>
        </p:txBody>
      </p:sp>
      <p:sp>
        <p:nvSpPr>
          <p:cNvPr id="6" name="Footer Placeholder 5"/>
          <p:cNvSpPr>
            <a:spLocks noGrp="1"/>
          </p:cNvSpPr>
          <p:nvPr>
            <p:ph type="ftr" sz="quarter" idx="11"/>
          </p:nvPr>
        </p:nvSpPr>
        <p:spPr/>
        <p:txBody>
          <a:bodyPr/>
          <a:lstStyle/>
          <a:p>
            <a:r>
              <a:rPr lang="en-US" smtClean="0"/>
              <a:t>Lawrence Carey, PharmD - TUSP 2014</a:t>
            </a:r>
            <a:endParaRPr lang="en-US"/>
          </a:p>
        </p:txBody>
      </p:sp>
      <p:sp>
        <p:nvSpPr>
          <p:cNvPr id="4" name="Slide Number Placeholder 3"/>
          <p:cNvSpPr>
            <a:spLocks noGrp="1"/>
          </p:cNvSpPr>
          <p:nvPr>
            <p:ph type="sldNum" sz="quarter" idx="12"/>
          </p:nvPr>
        </p:nvSpPr>
        <p:spPr/>
        <p:txBody>
          <a:bodyPr/>
          <a:lstStyle/>
          <a:p>
            <a:fld id="{5EA6D3E2-79FB-4615-85E3-01D4C6F13243}" type="slidenum">
              <a:rPr lang="en-US" smtClean="0"/>
              <a:t>60</a:t>
            </a:fld>
            <a:endParaRPr lang="en-US"/>
          </a:p>
        </p:txBody>
      </p:sp>
    </p:spTree>
    <p:extLst>
      <p:ext uri="{BB962C8B-B14F-4D97-AF65-F5344CB8AC3E}">
        <p14:creationId xmlns:p14="http://schemas.microsoft.com/office/powerpoint/2010/main" val="2015854569"/>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Ascites: Management</a:t>
            </a:r>
            <a:endParaRPr lang="en-US" dirty="0"/>
          </a:p>
        </p:txBody>
      </p:sp>
      <p:sp>
        <p:nvSpPr>
          <p:cNvPr id="3" name="Content Placeholder 2"/>
          <p:cNvSpPr>
            <a:spLocks noGrp="1"/>
          </p:cNvSpPr>
          <p:nvPr>
            <p:ph idx="1"/>
          </p:nvPr>
        </p:nvSpPr>
        <p:spPr/>
        <p:txBody>
          <a:bodyPr>
            <a:normAutofit/>
          </a:bodyPr>
          <a:lstStyle/>
          <a:p>
            <a:pPr>
              <a:lnSpc>
                <a:spcPct val="90000"/>
              </a:lnSpc>
            </a:pPr>
            <a:r>
              <a:rPr lang="en-US" sz="2800" u="sng" dirty="0" smtClean="0"/>
              <a:t>Aldosterone blockade</a:t>
            </a:r>
          </a:p>
          <a:p>
            <a:pPr lvl="1">
              <a:lnSpc>
                <a:spcPct val="90000"/>
              </a:lnSpc>
            </a:pPr>
            <a:r>
              <a:rPr lang="en-US" sz="2400" dirty="0" smtClean="0"/>
              <a:t>Moderate ascites: Spironolactone 50 - 200 mg daily</a:t>
            </a:r>
          </a:p>
          <a:p>
            <a:pPr lvl="1">
              <a:lnSpc>
                <a:spcPct val="90000"/>
              </a:lnSpc>
            </a:pPr>
            <a:r>
              <a:rPr lang="en-US" sz="2400" dirty="0" smtClean="0"/>
              <a:t>Large ascites: Spironolactone 200 – 400 mg daily</a:t>
            </a:r>
            <a:endParaRPr lang="en-US" sz="2800" dirty="0" smtClean="0"/>
          </a:p>
          <a:p>
            <a:pPr>
              <a:lnSpc>
                <a:spcPct val="90000"/>
              </a:lnSpc>
            </a:pPr>
            <a:r>
              <a:rPr lang="en-US" sz="2800" u="sng" dirty="0" smtClean="0"/>
              <a:t>Diuresis</a:t>
            </a:r>
          </a:p>
          <a:p>
            <a:pPr lvl="1">
              <a:lnSpc>
                <a:spcPct val="90000"/>
              </a:lnSpc>
            </a:pPr>
            <a:r>
              <a:rPr lang="en-US" sz="2400" dirty="0" smtClean="0"/>
              <a:t>Moderate ascites: Furosemide 20 – 80 mg daily</a:t>
            </a:r>
          </a:p>
          <a:p>
            <a:pPr lvl="1">
              <a:lnSpc>
                <a:spcPct val="90000"/>
              </a:lnSpc>
            </a:pPr>
            <a:r>
              <a:rPr lang="en-US" sz="2400" dirty="0" smtClean="0"/>
              <a:t>Large ascites: Furosemide up to 160 mg daily</a:t>
            </a:r>
          </a:p>
          <a:p>
            <a:pPr>
              <a:lnSpc>
                <a:spcPct val="90000"/>
              </a:lnSpc>
            </a:pPr>
            <a:r>
              <a:rPr lang="en-US" sz="2800" b="1" dirty="0" smtClean="0"/>
              <a:t>USE TOGETHER; single use of either agent not as effective</a:t>
            </a:r>
          </a:p>
          <a:p>
            <a:pPr lvl="1">
              <a:lnSpc>
                <a:spcPct val="90000"/>
              </a:lnSpc>
            </a:pPr>
            <a:r>
              <a:rPr lang="en-US" sz="2400" dirty="0" smtClean="0"/>
              <a:t>Recommended ratio of spironolactone to furosemide:              100 mg:40 mg</a:t>
            </a:r>
          </a:p>
          <a:p>
            <a:pPr marL="0" indent="0" algn="r">
              <a:buNone/>
            </a:pPr>
            <a:r>
              <a:rPr lang="en-US" sz="1700" dirty="0" err="1" smtClean="0"/>
              <a:t>Runyan</a:t>
            </a:r>
            <a:r>
              <a:rPr lang="en-US" sz="1700" dirty="0" smtClean="0"/>
              <a:t> BA. AASLD Guidelines. </a:t>
            </a:r>
            <a:r>
              <a:rPr lang="en-US" sz="1700" i="1" dirty="0" err="1" smtClean="0"/>
              <a:t>Hepatology</a:t>
            </a:r>
            <a:r>
              <a:rPr lang="en-US" sz="1700" dirty="0" smtClean="0"/>
              <a:t> February, 2013 </a:t>
            </a:r>
            <a:endParaRPr lang="en-US" sz="1700" dirty="0"/>
          </a:p>
        </p:txBody>
      </p:sp>
      <p:sp>
        <p:nvSpPr>
          <p:cNvPr id="6" name="Footer Placeholder 5"/>
          <p:cNvSpPr>
            <a:spLocks noGrp="1"/>
          </p:cNvSpPr>
          <p:nvPr>
            <p:ph type="ftr" sz="quarter" idx="11"/>
          </p:nvPr>
        </p:nvSpPr>
        <p:spPr/>
        <p:txBody>
          <a:bodyPr/>
          <a:lstStyle/>
          <a:p>
            <a:r>
              <a:rPr lang="en-US" smtClean="0"/>
              <a:t>Lawrence Carey, PharmD - TUSP 2014</a:t>
            </a:r>
            <a:endParaRPr lang="en-US"/>
          </a:p>
        </p:txBody>
      </p:sp>
      <p:sp>
        <p:nvSpPr>
          <p:cNvPr id="4" name="Slide Number Placeholder 3"/>
          <p:cNvSpPr>
            <a:spLocks noGrp="1"/>
          </p:cNvSpPr>
          <p:nvPr>
            <p:ph type="sldNum" sz="quarter" idx="12"/>
          </p:nvPr>
        </p:nvSpPr>
        <p:spPr/>
        <p:txBody>
          <a:bodyPr/>
          <a:lstStyle/>
          <a:p>
            <a:fld id="{5EA6D3E2-79FB-4615-85E3-01D4C6F13243}" type="slidenum">
              <a:rPr lang="en-US" smtClean="0"/>
              <a:t>61</a:t>
            </a:fld>
            <a:endParaRPr lang="en-US"/>
          </a:p>
        </p:txBody>
      </p:sp>
    </p:spTree>
    <p:extLst>
      <p:ext uri="{BB962C8B-B14F-4D97-AF65-F5344CB8AC3E}">
        <p14:creationId xmlns:p14="http://schemas.microsoft.com/office/powerpoint/2010/main" val="1656574303"/>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Ascites: Management </a:t>
            </a:r>
            <a:endParaRPr lang="en-US" dirty="0"/>
          </a:p>
        </p:txBody>
      </p:sp>
      <p:sp>
        <p:nvSpPr>
          <p:cNvPr id="3" name="Content Placeholder 2"/>
          <p:cNvSpPr>
            <a:spLocks noGrp="1"/>
          </p:cNvSpPr>
          <p:nvPr>
            <p:ph idx="1"/>
          </p:nvPr>
        </p:nvSpPr>
        <p:spPr/>
        <p:txBody>
          <a:bodyPr>
            <a:normAutofit/>
          </a:bodyPr>
          <a:lstStyle/>
          <a:p>
            <a:pPr>
              <a:lnSpc>
                <a:spcPct val="80000"/>
              </a:lnSpc>
            </a:pPr>
            <a:r>
              <a:rPr lang="en-US" sz="2800" dirty="0" smtClean="0"/>
              <a:t>Non-Pharmacologic</a:t>
            </a:r>
          </a:p>
          <a:p>
            <a:pPr lvl="1">
              <a:lnSpc>
                <a:spcPct val="80000"/>
              </a:lnSpc>
            </a:pPr>
            <a:r>
              <a:rPr lang="en-US" sz="2400" dirty="0" smtClean="0"/>
              <a:t>Abstinence from alcohol</a:t>
            </a:r>
          </a:p>
          <a:p>
            <a:pPr lvl="1">
              <a:lnSpc>
                <a:spcPct val="80000"/>
              </a:lnSpc>
            </a:pPr>
            <a:r>
              <a:rPr lang="en-US" sz="2400" dirty="0" smtClean="0"/>
              <a:t>Low-sodium diet &lt; 1-2 g/day</a:t>
            </a:r>
          </a:p>
          <a:p>
            <a:pPr lvl="1">
              <a:lnSpc>
                <a:spcPct val="80000"/>
              </a:lnSpc>
            </a:pPr>
            <a:r>
              <a:rPr lang="en-US" sz="2400" dirty="0" smtClean="0"/>
              <a:t>Fluid restriction &lt; 1000 ml/day</a:t>
            </a:r>
          </a:p>
          <a:p>
            <a:pPr lvl="2">
              <a:lnSpc>
                <a:spcPct val="80000"/>
              </a:lnSpc>
            </a:pPr>
            <a:r>
              <a:rPr lang="en-US" sz="2000" dirty="0" smtClean="0"/>
              <a:t>Only if serum Na</a:t>
            </a:r>
            <a:r>
              <a:rPr lang="en-US" sz="2000" baseline="30000" dirty="0" smtClean="0"/>
              <a:t>+ </a:t>
            </a:r>
            <a:r>
              <a:rPr lang="en-US" sz="2000" dirty="0" smtClean="0"/>
              <a:t>&lt; 120 </a:t>
            </a:r>
            <a:r>
              <a:rPr lang="en-US" sz="2000" dirty="0" err="1" smtClean="0"/>
              <a:t>mmol</a:t>
            </a:r>
            <a:r>
              <a:rPr lang="en-US" sz="2000" dirty="0" smtClean="0"/>
              <a:t>/L</a:t>
            </a:r>
            <a:endParaRPr lang="en-US" sz="1200" dirty="0" smtClean="0"/>
          </a:p>
          <a:p>
            <a:pPr>
              <a:lnSpc>
                <a:spcPct val="80000"/>
              </a:lnSpc>
            </a:pPr>
            <a:r>
              <a:rPr lang="en-US" sz="2800" dirty="0" err="1" smtClean="0"/>
              <a:t>Paracentesis</a:t>
            </a:r>
            <a:endParaRPr lang="en-US" sz="2800" dirty="0" smtClean="0"/>
          </a:p>
          <a:p>
            <a:pPr lvl="1">
              <a:lnSpc>
                <a:spcPct val="80000"/>
              </a:lnSpc>
            </a:pPr>
            <a:r>
              <a:rPr lang="en-US" sz="2400" dirty="0" smtClean="0"/>
              <a:t>Rapid removal of fluid from peritoneal space</a:t>
            </a:r>
          </a:p>
          <a:p>
            <a:pPr lvl="1">
              <a:lnSpc>
                <a:spcPct val="80000"/>
              </a:lnSpc>
            </a:pPr>
            <a:r>
              <a:rPr lang="en-US" sz="2400" dirty="0" smtClean="0"/>
              <a:t>Preferred method in large volume ascites</a:t>
            </a:r>
          </a:p>
          <a:p>
            <a:pPr lvl="1">
              <a:lnSpc>
                <a:spcPct val="80000"/>
              </a:lnSpc>
            </a:pPr>
            <a:r>
              <a:rPr lang="en-US" sz="2400" dirty="0" smtClean="0">
                <a:cs typeface="Arial" charset="0"/>
              </a:rPr>
              <a:t>See rapid fluid shift from vascular space to peritoneal space </a:t>
            </a:r>
          </a:p>
          <a:p>
            <a:pPr>
              <a:lnSpc>
                <a:spcPct val="80000"/>
              </a:lnSpc>
            </a:pPr>
            <a:r>
              <a:rPr lang="en-US" sz="2800" dirty="0" smtClean="0"/>
              <a:t>Albumin</a:t>
            </a:r>
          </a:p>
          <a:p>
            <a:pPr lvl="1">
              <a:lnSpc>
                <a:spcPct val="80000"/>
              </a:lnSpc>
            </a:pPr>
            <a:r>
              <a:rPr lang="en-US" sz="2400" dirty="0" smtClean="0"/>
              <a:t>Only indicated if &gt; 5 L removed during </a:t>
            </a:r>
            <a:r>
              <a:rPr lang="en-US" sz="2400" dirty="0" err="1" smtClean="0"/>
              <a:t>paracentesis</a:t>
            </a:r>
            <a:endParaRPr lang="en-US" sz="2400" dirty="0" smtClean="0"/>
          </a:p>
          <a:p>
            <a:pPr lvl="1">
              <a:lnSpc>
                <a:spcPct val="80000"/>
              </a:lnSpc>
            </a:pPr>
            <a:endParaRPr lang="en-US" sz="2400" dirty="0" smtClean="0"/>
          </a:p>
          <a:p>
            <a:endParaRPr lang="en-US" dirty="0"/>
          </a:p>
        </p:txBody>
      </p:sp>
      <p:sp>
        <p:nvSpPr>
          <p:cNvPr id="6" name="Footer Placeholder 5"/>
          <p:cNvSpPr>
            <a:spLocks noGrp="1"/>
          </p:cNvSpPr>
          <p:nvPr>
            <p:ph type="ftr" sz="quarter" idx="11"/>
          </p:nvPr>
        </p:nvSpPr>
        <p:spPr/>
        <p:txBody>
          <a:bodyPr/>
          <a:lstStyle/>
          <a:p>
            <a:r>
              <a:rPr lang="en-US" smtClean="0"/>
              <a:t>Lawrence Carey, PharmD - TUSP 2014</a:t>
            </a:r>
            <a:endParaRPr lang="en-US"/>
          </a:p>
        </p:txBody>
      </p:sp>
      <p:sp>
        <p:nvSpPr>
          <p:cNvPr id="4" name="Slide Number Placeholder 3"/>
          <p:cNvSpPr>
            <a:spLocks noGrp="1"/>
          </p:cNvSpPr>
          <p:nvPr>
            <p:ph type="sldNum" sz="quarter" idx="12"/>
          </p:nvPr>
        </p:nvSpPr>
        <p:spPr/>
        <p:txBody>
          <a:bodyPr/>
          <a:lstStyle/>
          <a:p>
            <a:fld id="{5EA6D3E2-79FB-4615-85E3-01D4C6F13243}" type="slidenum">
              <a:rPr lang="en-US" smtClean="0"/>
              <a:t>62</a:t>
            </a:fld>
            <a:endParaRPr lang="en-US"/>
          </a:p>
        </p:txBody>
      </p:sp>
    </p:spTree>
    <p:extLst>
      <p:ext uri="{BB962C8B-B14F-4D97-AF65-F5344CB8AC3E}">
        <p14:creationId xmlns:p14="http://schemas.microsoft.com/office/powerpoint/2010/main" val="3530583269"/>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Spontaneous Bacterial Peritonitis</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Occurs in 20-30% of patients with ascites</a:t>
            </a:r>
            <a:endParaRPr lang="en-US" sz="1000" dirty="0" smtClean="0"/>
          </a:p>
          <a:p>
            <a:pPr lvl="1"/>
            <a:r>
              <a:rPr lang="en-US" dirty="0" smtClean="0"/>
              <a:t>Associated with 70% recurrence within one year of first episode</a:t>
            </a:r>
          </a:p>
          <a:p>
            <a:r>
              <a:rPr lang="en-US" dirty="0" smtClean="0"/>
              <a:t>Bacterial infection of the ascites fluid and peritoneal space</a:t>
            </a:r>
          </a:p>
          <a:p>
            <a:pPr lvl="1"/>
            <a:r>
              <a:rPr lang="en-US" dirty="0" smtClean="0"/>
              <a:t>Bacteria can move easily from the GIT to circulation through collaterals</a:t>
            </a:r>
          </a:p>
          <a:p>
            <a:pPr lvl="2"/>
            <a:r>
              <a:rPr lang="en-US" i="1" dirty="0" smtClean="0"/>
              <a:t>Escherichia coli</a:t>
            </a:r>
            <a:r>
              <a:rPr lang="en-US" dirty="0" smtClean="0"/>
              <a:t>, </a:t>
            </a:r>
            <a:r>
              <a:rPr lang="en-US" i="1" dirty="0" err="1" smtClean="0"/>
              <a:t>Klebsiella</a:t>
            </a:r>
            <a:r>
              <a:rPr lang="en-US" i="1" dirty="0" smtClean="0"/>
              <a:t> pneumonia</a:t>
            </a:r>
            <a:r>
              <a:rPr lang="en-US" dirty="0" smtClean="0"/>
              <a:t>, pneumococci </a:t>
            </a:r>
          </a:p>
          <a:p>
            <a:pPr lvl="1"/>
            <a:r>
              <a:rPr lang="en-US" dirty="0" smtClean="0"/>
              <a:t>Immune system dysfunction</a:t>
            </a:r>
          </a:p>
          <a:p>
            <a:pPr lvl="1"/>
            <a:r>
              <a:rPr lang="en-US" dirty="0" smtClean="0"/>
              <a:t>Inflammation</a:t>
            </a:r>
            <a:endParaRPr lang="en-US" sz="900" dirty="0" smtClean="0"/>
          </a:p>
          <a:p>
            <a:endParaRPr lang="en-US" dirty="0"/>
          </a:p>
        </p:txBody>
      </p:sp>
      <p:sp>
        <p:nvSpPr>
          <p:cNvPr id="6" name="Footer Placeholder 5"/>
          <p:cNvSpPr>
            <a:spLocks noGrp="1"/>
          </p:cNvSpPr>
          <p:nvPr>
            <p:ph type="ftr" sz="quarter" idx="11"/>
          </p:nvPr>
        </p:nvSpPr>
        <p:spPr/>
        <p:txBody>
          <a:bodyPr/>
          <a:lstStyle/>
          <a:p>
            <a:r>
              <a:rPr lang="en-US" smtClean="0"/>
              <a:t>Lawrence Carey, PharmD - TUSP 2014</a:t>
            </a:r>
            <a:endParaRPr lang="en-US"/>
          </a:p>
        </p:txBody>
      </p:sp>
      <p:sp>
        <p:nvSpPr>
          <p:cNvPr id="4" name="Slide Number Placeholder 3"/>
          <p:cNvSpPr>
            <a:spLocks noGrp="1"/>
          </p:cNvSpPr>
          <p:nvPr>
            <p:ph type="sldNum" sz="quarter" idx="12"/>
          </p:nvPr>
        </p:nvSpPr>
        <p:spPr/>
        <p:txBody>
          <a:bodyPr/>
          <a:lstStyle/>
          <a:p>
            <a:fld id="{5EA6D3E2-79FB-4615-85E3-01D4C6F13243}" type="slidenum">
              <a:rPr lang="en-US" smtClean="0"/>
              <a:t>63</a:t>
            </a:fld>
            <a:endParaRPr lang="en-US"/>
          </a:p>
        </p:txBody>
      </p:sp>
    </p:spTree>
    <p:extLst>
      <p:ext uri="{BB962C8B-B14F-4D97-AF65-F5344CB8AC3E}">
        <p14:creationId xmlns:p14="http://schemas.microsoft.com/office/powerpoint/2010/main" val="3612164657"/>
      </p:ext>
    </p:extLst>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Spontaneous Bacterial Peritonitis</a:t>
            </a:r>
            <a:endParaRPr lang="en-US" dirty="0"/>
          </a:p>
        </p:txBody>
      </p:sp>
      <p:sp>
        <p:nvSpPr>
          <p:cNvPr id="3" name="Content Placeholder 2"/>
          <p:cNvSpPr>
            <a:spLocks noGrp="1"/>
          </p:cNvSpPr>
          <p:nvPr>
            <p:ph idx="1"/>
          </p:nvPr>
        </p:nvSpPr>
        <p:spPr/>
        <p:txBody>
          <a:bodyPr>
            <a:normAutofit/>
          </a:bodyPr>
          <a:lstStyle/>
          <a:p>
            <a:r>
              <a:rPr lang="en-US" sz="2800" dirty="0" smtClean="0"/>
              <a:t>Risk Factors</a:t>
            </a:r>
          </a:p>
          <a:p>
            <a:pPr lvl="1"/>
            <a:r>
              <a:rPr lang="en-US" sz="2400" dirty="0" err="1" smtClean="0"/>
              <a:t>Ascitic</a:t>
            </a:r>
            <a:r>
              <a:rPr lang="en-US" sz="2400" dirty="0" smtClean="0"/>
              <a:t> fluid protein concentration &lt; 1 g/</a:t>
            </a:r>
            <a:r>
              <a:rPr lang="en-US" sz="2400" dirty="0" err="1" smtClean="0"/>
              <a:t>dL</a:t>
            </a:r>
            <a:endParaRPr lang="en-US" sz="2400" dirty="0" smtClean="0"/>
          </a:p>
          <a:p>
            <a:pPr lvl="1"/>
            <a:r>
              <a:rPr lang="en-US" sz="2400" dirty="0" err="1" smtClean="0"/>
              <a:t>Variceal</a:t>
            </a:r>
            <a:r>
              <a:rPr lang="en-US" sz="2400" dirty="0" smtClean="0"/>
              <a:t> Bleed</a:t>
            </a:r>
          </a:p>
          <a:p>
            <a:pPr lvl="1"/>
            <a:r>
              <a:rPr lang="en-US" sz="2400" dirty="0" smtClean="0"/>
              <a:t>History of SBP</a:t>
            </a:r>
          </a:p>
          <a:p>
            <a:pPr>
              <a:spcBef>
                <a:spcPct val="50000"/>
              </a:spcBef>
            </a:pPr>
            <a:r>
              <a:rPr lang="en-US" sz="2800" u="sng" dirty="0" smtClean="0">
                <a:sym typeface="Symbol" pitchFamily="18" charset="2"/>
              </a:rPr>
              <a:t>Signs/symptoms of infection</a:t>
            </a:r>
          </a:p>
          <a:p>
            <a:pPr lvl="1"/>
            <a:r>
              <a:rPr lang="en-US" sz="2400" dirty="0" smtClean="0">
                <a:sym typeface="Symbol" pitchFamily="18" charset="2"/>
              </a:rPr>
              <a:t>  WBC, fever</a:t>
            </a:r>
          </a:p>
          <a:p>
            <a:pPr lvl="1"/>
            <a:r>
              <a:rPr lang="en-US" sz="2400" dirty="0" smtClean="0">
                <a:sym typeface="Symbol" pitchFamily="18" charset="2"/>
              </a:rPr>
              <a:t>Abdominal pain, N/V</a:t>
            </a:r>
          </a:p>
          <a:p>
            <a:pPr lvl="1"/>
            <a:r>
              <a:rPr lang="en-US" sz="2400" dirty="0" smtClean="0">
                <a:sym typeface="Symbol" pitchFamily="18" charset="2"/>
              </a:rPr>
              <a:t>New-onset, rapid ascites</a:t>
            </a:r>
          </a:p>
          <a:p>
            <a:pPr lvl="1"/>
            <a:r>
              <a:rPr lang="en-US" sz="2400" dirty="0" smtClean="0">
                <a:sym typeface="Symbol" pitchFamily="18" charset="2"/>
              </a:rPr>
              <a:t>New-onset encephalopathy, GI bleed, renal dysfunction</a:t>
            </a:r>
          </a:p>
          <a:p>
            <a:pPr marL="457200" lvl="1" indent="0" algn="r">
              <a:buNone/>
            </a:pPr>
            <a:r>
              <a:rPr lang="en-US" sz="1600" dirty="0" err="1" smtClean="0">
                <a:sym typeface="Symbol" pitchFamily="18" charset="2"/>
              </a:rPr>
              <a:t>Gines</a:t>
            </a:r>
            <a:r>
              <a:rPr lang="en-US" sz="1600" dirty="0" smtClean="0">
                <a:sym typeface="Symbol" pitchFamily="18" charset="2"/>
              </a:rPr>
              <a:t> P. </a:t>
            </a:r>
            <a:r>
              <a:rPr lang="en-US" sz="1600" i="1" dirty="0" smtClean="0">
                <a:sym typeface="Symbol" pitchFamily="18" charset="2"/>
              </a:rPr>
              <a:t>NEJM</a:t>
            </a:r>
            <a:r>
              <a:rPr lang="en-US" sz="1600" dirty="0" smtClean="0">
                <a:sym typeface="Symbol" pitchFamily="18" charset="2"/>
              </a:rPr>
              <a:t> 2004;350:1646-54.</a:t>
            </a:r>
            <a:endParaRPr lang="en-US" sz="1600" dirty="0" smtClean="0"/>
          </a:p>
          <a:p>
            <a:endParaRPr lang="en-US" dirty="0"/>
          </a:p>
        </p:txBody>
      </p:sp>
      <p:sp>
        <p:nvSpPr>
          <p:cNvPr id="6" name="Footer Placeholder 5"/>
          <p:cNvSpPr>
            <a:spLocks noGrp="1"/>
          </p:cNvSpPr>
          <p:nvPr>
            <p:ph type="ftr" sz="quarter" idx="11"/>
          </p:nvPr>
        </p:nvSpPr>
        <p:spPr/>
        <p:txBody>
          <a:bodyPr/>
          <a:lstStyle/>
          <a:p>
            <a:r>
              <a:rPr lang="en-US" smtClean="0"/>
              <a:t>Lawrence Carey, PharmD - TUSP 2014</a:t>
            </a:r>
            <a:endParaRPr lang="en-US"/>
          </a:p>
        </p:txBody>
      </p:sp>
      <p:sp>
        <p:nvSpPr>
          <p:cNvPr id="4" name="Slide Number Placeholder 3"/>
          <p:cNvSpPr>
            <a:spLocks noGrp="1"/>
          </p:cNvSpPr>
          <p:nvPr>
            <p:ph type="sldNum" sz="quarter" idx="12"/>
          </p:nvPr>
        </p:nvSpPr>
        <p:spPr/>
        <p:txBody>
          <a:bodyPr/>
          <a:lstStyle/>
          <a:p>
            <a:fld id="{5EA6D3E2-79FB-4615-85E3-01D4C6F13243}" type="slidenum">
              <a:rPr lang="en-US" smtClean="0"/>
              <a:t>64</a:t>
            </a:fld>
            <a:endParaRPr lang="en-US"/>
          </a:p>
        </p:txBody>
      </p:sp>
    </p:spTree>
    <p:extLst>
      <p:ext uri="{BB962C8B-B14F-4D97-AF65-F5344CB8AC3E}">
        <p14:creationId xmlns:p14="http://schemas.microsoft.com/office/powerpoint/2010/main" val="3433166729"/>
      </p:ext>
    </p:extLst>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Spontaneous Bacterial Peritonitis</a:t>
            </a:r>
            <a:endParaRPr lang="en-US" dirty="0"/>
          </a:p>
        </p:txBody>
      </p:sp>
      <p:sp>
        <p:nvSpPr>
          <p:cNvPr id="3" name="Content Placeholder 2"/>
          <p:cNvSpPr>
            <a:spLocks noGrp="1"/>
          </p:cNvSpPr>
          <p:nvPr>
            <p:ph idx="1"/>
          </p:nvPr>
        </p:nvSpPr>
        <p:spPr/>
        <p:txBody>
          <a:bodyPr>
            <a:normAutofit/>
          </a:bodyPr>
          <a:lstStyle/>
          <a:p>
            <a:r>
              <a:rPr lang="en-US" dirty="0" smtClean="0"/>
              <a:t>If suspected, treat immediately after ascites fluid is taken for diagnosis</a:t>
            </a:r>
          </a:p>
          <a:p>
            <a:pPr lvl="1"/>
            <a:r>
              <a:rPr lang="en-US" dirty="0" smtClean="0"/>
              <a:t>Do not wait for cultures or cell counts</a:t>
            </a:r>
          </a:p>
          <a:p>
            <a:r>
              <a:rPr lang="en-US" dirty="0" err="1" smtClean="0"/>
              <a:t>Ascitic</a:t>
            </a:r>
            <a:r>
              <a:rPr lang="en-US" dirty="0" smtClean="0"/>
              <a:t> fluid diagnosis</a:t>
            </a:r>
          </a:p>
          <a:p>
            <a:pPr lvl="1"/>
            <a:r>
              <a:rPr lang="en-US" dirty="0" smtClean="0">
                <a:sym typeface="Symbol" pitchFamily="18" charset="2"/>
                <a:hlinkClick r:id="rId3" action="ppaction://hlinksldjump"/>
              </a:rPr>
              <a:t> PMN count </a:t>
            </a:r>
            <a:r>
              <a:rPr lang="en-US" smtClean="0">
                <a:sym typeface="Symbol" pitchFamily="18" charset="2"/>
                <a:hlinkClick r:id="rId3" action="ppaction://hlinksldjump"/>
              </a:rPr>
              <a:t>&gt; 250/mm</a:t>
            </a:r>
            <a:r>
              <a:rPr lang="en-US" baseline="30000" smtClean="0">
                <a:sym typeface="Symbol" pitchFamily="18" charset="2"/>
                <a:hlinkClick r:id="rId3" action="ppaction://hlinksldjump"/>
              </a:rPr>
              <a:t>3</a:t>
            </a:r>
            <a:endParaRPr lang="en-US" baseline="30000" dirty="0" smtClean="0">
              <a:sym typeface="Symbol" pitchFamily="18" charset="2"/>
            </a:endParaRPr>
          </a:p>
          <a:p>
            <a:pPr lvl="1"/>
            <a:r>
              <a:rPr lang="en-US" dirty="0" smtClean="0">
                <a:sym typeface="Symbol" pitchFamily="18" charset="2"/>
              </a:rPr>
              <a:t> (+) </a:t>
            </a:r>
            <a:r>
              <a:rPr lang="en-US" dirty="0" err="1" smtClean="0">
                <a:sym typeface="Symbol" pitchFamily="18" charset="2"/>
              </a:rPr>
              <a:t>Ascitic</a:t>
            </a:r>
            <a:r>
              <a:rPr lang="en-US" dirty="0" smtClean="0">
                <a:sym typeface="Symbol" pitchFamily="18" charset="2"/>
              </a:rPr>
              <a:t> fluid cultures</a:t>
            </a:r>
          </a:p>
          <a:p>
            <a:pPr lvl="2"/>
            <a:r>
              <a:rPr lang="en-US" i="1" dirty="0" smtClean="0">
                <a:sym typeface="Symbol" pitchFamily="18" charset="2"/>
              </a:rPr>
              <a:t>E. coli, </a:t>
            </a:r>
            <a:r>
              <a:rPr lang="en-US" i="1" dirty="0" err="1" smtClean="0">
                <a:sym typeface="Symbol" pitchFamily="18" charset="2"/>
              </a:rPr>
              <a:t>Klebsiella</a:t>
            </a:r>
            <a:r>
              <a:rPr lang="en-US" i="1" dirty="0" smtClean="0">
                <a:sym typeface="Symbol" pitchFamily="18" charset="2"/>
              </a:rPr>
              <a:t> </a:t>
            </a:r>
            <a:r>
              <a:rPr lang="en-US" i="1" dirty="0" err="1" smtClean="0">
                <a:sym typeface="Symbol" pitchFamily="18" charset="2"/>
              </a:rPr>
              <a:t>pneumoniae</a:t>
            </a:r>
            <a:r>
              <a:rPr lang="en-US" i="1" dirty="0" smtClean="0">
                <a:sym typeface="Symbol" pitchFamily="18" charset="2"/>
              </a:rPr>
              <a:t>, Streptococcus </a:t>
            </a:r>
            <a:r>
              <a:rPr lang="en-US" i="1" dirty="0" err="1" smtClean="0">
                <a:sym typeface="Symbol" pitchFamily="18" charset="2"/>
              </a:rPr>
              <a:t>pneumoniae</a:t>
            </a:r>
            <a:r>
              <a:rPr lang="en-US" i="1" dirty="0" smtClean="0">
                <a:sym typeface="Symbol" pitchFamily="18" charset="2"/>
              </a:rPr>
              <a:t>, </a:t>
            </a:r>
            <a:r>
              <a:rPr lang="en-US" dirty="0" smtClean="0">
                <a:sym typeface="Symbol" pitchFamily="18" charset="2"/>
              </a:rPr>
              <a:t>enterococci</a:t>
            </a:r>
          </a:p>
          <a:p>
            <a:endParaRPr lang="en-US" dirty="0"/>
          </a:p>
        </p:txBody>
      </p:sp>
      <p:sp>
        <p:nvSpPr>
          <p:cNvPr id="6" name="Footer Placeholder 5"/>
          <p:cNvSpPr>
            <a:spLocks noGrp="1"/>
          </p:cNvSpPr>
          <p:nvPr>
            <p:ph type="ftr" sz="quarter" idx="11"/>
          </p:nvPr>
        </p:nvSpPr>
        <p:spPr/>
        <p:txBody>
          <a:bodyPr/>
          <a:lstStyle/>
          <a:p>
            <a:r>
              <a:rPr lang="en-US" smtClean="0"/>
              <a:t>Lawrence Carey, PharmD - TUSP 2014</a:t>
            </a:r>
            <a:endParaRPr lang="en-US"/>
          </a:p>
        </p:txBody>
      </p:sp>
      <p:sp>
        <p:nvSpPr>
          <p:cNvPr id="4" name="Slide Number Placeholder 3"/>
          <p:cNvSpPr>
            <a:spLocks noGrp="1"/>
          </p:cNvSpPr>
          <p:nvPr>
            <p:ph type="sldNum" sz="quarter" idx="12"/>
          </p:nvPr>
        </p:nvSpPr>
        <p:spPr/>
        <p:txBody>
          <a:bodyPr/>
          <a:lstStyle/>
          <a:p>
            <a:fld id="{5EA6D3E2-79FB-4615-85E3-01D4C6F13243}" type="slidenum">
              <a:rPr lang="en-US" smtClean="0"/>
              <a:t>65</a:t>
            </a:fld>
            <a:endParaRPr lang="en-US"/>
          </a:p>
        </p:txBody>
      </p:sp>
    </p:spTree>
    <p:extLst>
      <p:ext uri="{BB962C8B-B14F-4D97-AF65-F5344CB8AC3E}">
        <p14:creationId xmlns:p14="http://schemas.microsoft.com/office/powerpoint/2010/main" val="1302840547"/>
      </p:ext>
    </p:extLst>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SBP: Treatment</a:t>
            </a:r>
            <a:endParaRPr lang="en-US" dirty="0"/>
          </a:p>
        </p:txBody>
      </p:sp>
      <p:sp>
        <p:nvSpPr>
          <p:cNvPr id="3" name="Content Placeholder 2"/>
          <p:cNvSpPr>
            <a:spLocks noGrp="1"/>
          </p:cNvSpPr>
          <p:nvPr>
            <p:ph idx="1"/>
          </p:nvPr>
        </p:nvSpPr>
        <p:spPr/>
        <p:txBody>
          <a:bodyPr>
            <a:normAutofit/>
          </a:bodyPr>
          <a:lstStyle/>
          <a:p>
            <a:r>
              <a:rPr lang="en-US" u="sng" dirty="0" smtClean="0"/>
              <a:t>Empiric</a:t>
            </a:r>
            <a:r>
              <a:rPr lang="en-US" dirty="0" smtClean="0"/>
              <a:t> antibiotic therapy</a:t>
            </a:r>
          </a:p>
          <a:p>
            <a:pPr lvl="1"/>
            <a:r>
              <a:rPr lang="en-US" dirty="0" smtClean="0"/>
              <a:t>3</a:t>
            </a:r>
            <a:r>
              <a:rPr lang="en-US" baseline="30000" dirty="0" smtClean="0"/>
              <a:t>rd</a:t>
            </a:r>
            <a:r>
              <a:rPr lang="en-US" dirty="0" smtClean="0"/>
              <a:t> generation </a:t>
            </a:r>
            <a:r>
              <a:rPr lang="en-US" dirty="0" err="1" smtClean="0"/>
              <a:t>cephalosporins</a:t>
            </a:r>
            <a:r>
              <a:rPr lang="en-US" dirty="0" smtClean="0"/>
              <a:t>:</a:t>
            </a:r>
          </a:p>
          <a:p>
            <a:pPr lvl="2"/>
            <a:r>
              <a:rPr lang="en-US" dirty="0" err="1" smtClean="0"/>
              <a:t>Cefotaxime</a:t>
            </a:r>
            <a:r>
              <a:rPr lang="en-US" dirty="0" smtClean="0"/>
              <a:t> 2 g every 8 hours </a:t>
            </a:r>
          </a:p>
          <a:p>
            <a:pPr lvl="2"/>
            <a:r>
              <a:rPr lang="en-US" dirty="0" smtClean="0"/>
              <a:t>Ceftriaxone 1-2 g every 24 hours</a:t>
            </a:r>
          </a:p>
          <a:p>
            <a:pPr lvl="1"/>
            <a:r>
              <a:rPr lang="en-US" dirty="0" err="1" smtClean="0"/>
              <a:t>Fluoroquinolones</a:t>
            </a:r>
            <a:r>
              <a:rPr lang="en-US" dirty="0" smtClean="0"/>
              <a:t>:  use in </a:t>
            </a:r>
            <a:r>
              <a:rPr lang="en-US" sz="2800" dirty="0" smtClean="0"/>
              <a:t>PCN allergy only</a:t>
            </a:r>
          </a:p>
          <a:p>
            <a:pPr lvl="2"/>
            <a:r>
              <a:rPr lang="en-US" dirty="0" err="1" smtClean="0"/>
              <a:t>Ofloxacin</a:t>
            </a:r>
            <a:r>
              <a:rPr lang="en-US" dirty="0" smtClean="0"/>
              <a:t> 400 mg every 12 hours </a:t>
            </a:r>
          </a:p>
          <a:p>
            <a:pPr lvl="2">
              <a:lnSpc>
                <a:spcPct val="90000"/>
              </a:lnSpc>
            </a:pPr>
            <a:r>
              <a:rPr lang="en-US" dirty="0" smtClean="0"/>
              <a:t>Ciprofloxacin 500 mg every 12 hours</a:t>
            </a:r>
          </a:p>
          <a:p>
            <a:pPr marL="0" indent="0">
              <a:buNone/>
            </a:pPr>
            <a:endParaRPr lang="en-US" dirty="0" smtClean="0"/>
          </a:p>
          <a:p>
            <a:pPr lvl="2"/>
            <a:endParaRPr lang="en-US" dirty="0" smtClean="0"/>
          </a:p>
          <a:p>
            <a:pPr lvl="2"/>
            <a:endParaRPr lang="en-US" sz="200" dirty="0" smtClean="0"/>
          </a:p>
          <a:p>
            <a:endParaRPr lang="en-US" dirty="0"/>
          </a:p>
        </p:txBody>
      </p:sp>
      <p:sp>
        <p:nvSpPr>
          <p:cNvPr id="6" name="Footer Placeholder 5"/>
          <p:cNvSpPr>
            <a:spLocks noGrp="1"/>
          </p:cNvSpPr>
          <p:nvPr>
            <p:ph type="ftr" sz="quarter" idx="11"/>
          </p:nvPr>
        </p:nvSpPr>
        <p:spPr/>
        <p:txBody>
          <a:bodyPr/>
          <a:lstStyle/>
          <a:p>
            <a:r>
              <a:rPr lang="en-US" smtClean="0"/>
              <a:t>Lawrence Carey, PharmD - TUSP 2014</a:t>
            </a:r>
            <a:endParaRPr lang="en-US"/>
          </a:p>
        </p:txBody>
      </p:sp>
      <p:sp>
        <p:nvSpPr>
          <p:cNvPr id="4" name="Slide Number Placeholder 3"/>
          <p:cNvSpPr>
            <a:spLocks noGrp="1"/>
          </p:cNvSpPr>
          <p:nvPr>
            <p:ph type="sldNum" sz="quarter" idx="12"/>
          </p:nvPr>
        </p:nvSpPr>
        <p:spPr/>
        <p:txBody>
          <a:bodyPr/>
          <a:lstStyle/>
          <a:p>
            <a:fld id="{5EA6D3E2-79FB-4615-85E3-01D4C6F13243}" type="slidenum">
              <a:rPr lang="en-US" smtClean="0"/>
              <a:t>66</a:t>
            </a:fld>
            <a:endParaRPr lang="en-US"/>
          </a:p>
        </p:txBody>
      </p:sp>
    </p:spTree>
    <p:extLst>
      <p:ext uri="{BB962C8B-B14F-4D97-AF65-F5344CB8AC3E}">
        <p14:creationId xmlns:p14="http://schemas.microsoft.com/office/powerpoint/2010/main" val="2587839834"/>
      </p:ext>
    </p:extLst>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SBP: Treatment</a:t>
            </a:r>
            <a:endParaRPr lang="en-US" dirty="0"/>
          </a:p>
        </p:txBody>
      </p:sp>
      <p:sp>
        <p:nvSpPr>
          <p:cNvPr id="3" name="Content Placeholder 2"/>
          <p:cNvSpPr>
            <a:spLocks noGrp="1"/>
          </p:cNvSpPr>
          <p:nvPr>
            <p:ph idx="1"/>
          </p:nvPr>
        </p:nvSpPr>
        <p:spPr/>
        <p:txBody>
          <a:bodyPr>
            <a:normAutofit/>
          </a:bodyPr>
          <a:lstStyle/>
          <a:p>
            <a:pPr>
              <a:lnSpc>
                <a:spcPct val="90000"/>
              </a:lnSpc>
            </a:pPr>
            <a:r>
              <a:rPr lang="en-US" dirty="0" smtClean="0"/>
              <a:t>Duration of antibiotic therapy</a:t>
            </a:r>
          </a:p>
          <a:p>
            <a:pPr lvl="1">
              <a:lnSpc>
                <a:spcPct val="90000"/>
              </a:lnSpc>
            </a:pPr>
            <a:r>
              <a:rPr lang="en-US" dirty="0" smtClean="0"/>
              <a:t>5 days if blood/ascites cultures remain negative</a:t>
            </a:r>
          </a:p>
          <a:p>
            <a:pPr lvl="1">
              <a:lnSpc>
                <a:spcPct val="90000"/>
              </a:lnSpc>
            </a:pPr>
            <a:r>
              <a:rPr lang="en-US" dirty="0" smtClean="0"/>
              <a:t>5-10 days if blood/ascites cultures are positive</a:t>
            </a:r>
          </a:p>
          <a:p>
            <a:pPr>
              <a:lnSpc>
                <a:spcPct val="110000"/>
              </a:lnSpc>
            </a:pPr>
            <a:r>
              <a:rPr lang="en-US" dirty="0" smtClean="0"/>
              <a:t>Antibiotic treatment during </a:t>
            </a:r>
            <a:r>
              <a:rPr lang="en-US" dirty="0" err="1" smtClean="0"/>
              <a:t>variceal</a:t>
            </a:r>
            <a:r>
              <a:rPr lang="en-US" dirty="0" smtClean="0"/>
              <a:t> bleed:</a:t>
            </a:r>
          </a:p>
          <a:p>
            <a:pPr lvl="1">
              <a:lnSpc>
                <a:spcPct val="110000"/>
              </a:lnSpc>
            </a:pPr>
            <a:r>
              <a:rPr lang="en-US" dirty="0"/>
              <a:t>P</a:t>
            </a:r>
            <a:r>
              <a:rPr lang="en-US" dirty="0" smtClean="0"/>
              <a:t>revent infection during acute bleed</a:t>
            </a:r>
          </a:p>
          <a:p>
            <a:pPr lvl="1"/>
            <a:r>
              <a:rPr lang="en-US" dirty="0" smtClean="0"/>
              <a:t>Same antibiotic agents</a:t>
            </a:r>
          </a:p>
          <a:p>
            <a:pPr lvl="1"/>
            <a:r>
              <a:rPr lang="en-US" dirty="0" smtClean="0"/>
              <a:t>Culture not necessary</a:t>
            </a:r>
          </a:p>
          <a:p>
            <a:pPr lvl="1"/>
            <a:r>
              <a:rPr lang="en-US" dirty="0" smtClean="0"/>
              <a:t>Duration: 5-10 days </a:t>
            </a:r>
          </a:p>
          <a:p>
            <a:endParaRPr lang="en-US" dirty="0"/>
          </a:p>
        </p:txBody>
      </p:sp>
      <p:sp>
        <p:nvSpPr>
          <p:cNvPr id="6" name="Footer Placeholder 5"/>
          <p:cNvSpPr>
            <a:spLocks noGrp="1"/>
          </p:cNvSpPr>
          <p:nvPr>
            <p:ph type="ftr" sz="quarter" idx="11"/>
          </p:nvPr>
        </p:nvSpPr>
        <p:spPr/>
        <p:txBody>
          <a:bodyPr/>
          <a:lstStyle/>
          <a:p>
            <a:r>
              <a:rPr lang="en-US" smtClean="0"/>
              <a:t>Lawrence Carey, PharmD - TUSP 2014</a:t>
            </a:r>
            <a:endParaRPr lang="en-US"/>
          </a:p>
        </p:txBody>
      </p:sp>
      <p:sp>
        <p:nvSpPr>
          <p:cNvPr id="4" name="Slide Number Placeholder 3"/>
          <p:cNvSpPr>
            <a:spLocks noGrp="1"/>
          </p:cNvSpPr>
          <p:nvPr>
            <p:ph type="sldNum" sz="quarter" idx="12"/>
          </p:nvPr>
        </p:nvSpPr>
        <p:spPr/>
        <p:txBody>
          <a:bodyPr/>
          <a:lstStyle/>
          <a:p>
            <a:fld id="{5EA6D3E2-79FB-4615-85E3-01D4C6F13243}" type="slidenum">
              <a:rPr lang="en-US" smtClean="0"/>
              <a:t>67</a:t>
            </a:fld>
            <a:endParaRPr lang="en-US"/>
          </a:p>
        </p:txBody>
      </p:sp>
    </p:spTree>
    <p:extLst>
      <p:ext uri="{BB962C8B-B14F-4D97-AF65-F5344CB8AC3E}">
        <p14:creationId xmlns:p14="http://schemas.microsoft.com/office/powerpoint/2010/main" val="3274278947"/>
      </p:ext>
    </p:extLst>
  </p:cSld>
  <p:clrMapOvr>
    <a:masterClrMapping/>
  </p:clrMapOvr>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SBP: Treatment</a:t>
            </a:r>
            <a:endParaRPr lang="en-US" dirty="0"/>
          </a:p>
        </p:txBody>
      </p:sp>
      <p:sp>
        <p:nvSpPr>
          <p:cNvPr id="3" name="Content Placeholder 2"/>
          <p:cNvSpPr>
            <a:spLocks noGrp="1"/>
          </p:cNvSpPr>
          <p:nvPr>
            <p:ph idx="1"/>
          </p:nvPr>
        </p:nvSpPr>
        <p:spPr/>
        <p:txBody>
          <a:bodyPr/>
          <a:lstStyle/>
          <a:p>
            <a:r>
              <a:rPr lang="en-US" dirty="0" smtClean="0"/>
              <a:t>Albumin:</a:t>
            </a:r>
          </a:p>
          <a:p>
            <a:pPr lvl="1"/>
            <a:r>
              <a:rPr lang="en-US" dirty="0" smtClean="0"/>
              <a:t>IV infusion improves mortality in SBP</a:t>
            </a:r>
          </a:p>
          <a:p>
            <a:pPr lvl="1"/>
            <a:r>
              <a:rPr lang="en-US" dirty="0" smtClean="0"/>
              <a:t>Doses:</a:t>
            </a:r>
          </a:p>
          <a:p>
            <a:pPr lvl="2"/>
            <a:r>
              <a:rPr lang="en-US" dirty="0" smtClean="0"/>
              <a:t>Day 1: 1.5 g/kg x 1 dose</a:t>
            </a:r>
          </a:p>
          <a:p>
            <a:pPr lvl="2"/>
            <a:r>
              <a:rPr lang="en-US" dirty="0" smtClean="0"/>
              <a:t>Day 3: 1 g/kg x 1 dose</a:t>
            </a:r>
            <a:endParaRPr lang="en-US" dirty="0"/>
          </a:p>
        </p:txBody>
      </p:sp>
      <p:sp>
        <p:nvSpPr>
          <p:cNvPr id="6" name="Footer Placeholder 5"/>
          <p:cNvSpPr>
            <a:spLocks noGrp="1"/>
          </p:cNvSpPr>
          <p:nvPr>
            <p:ph type="ftr" sz="quarter" idx="11"/>
          </p:nvPr>
        </p:nvSpPr>
        <p:spPr/>
        <p:txBody>
          <a:bodyPr/>
          <a:lstStyle/>
          <a:p>
            <a:r>
              <a:rPr lang="en-US" smtClean="0"/>
              <a:t>Lawrence Carey, PharmD - TUSP 2014</a:t>
            </a:r>
            <a:endParaRPr lang="en-US"/>
          </a:p>
        </p:txBody>
      </p:sp>
      <p:sp>
        <p:nvSpPr>
          <p:cNvPr id="4" name="Slide Number Placeholder 3"/>
          <p:cNvSpPr>
            <a:spLocks noGrp="1"/>
          </p:cNvSpPr>
          <p:nvPr>
            <p:ph type="sldNum" sz="quarter" idx="12"/>
          </p:nvPr>
        </p:nvSpPr>
        <p:spPr/>
        <p:txBody>
          <a:bodyPr/>
          <a:lstStyle/>
          <a:p>
            <a:fld id="{5EA6D3E2-79FB-4615-85E3-01D4C6F13243}" type="slidenum">
              <a:rPr lang="en-US" smtClean="0"/>
              <a:t>68</a:t>
            </a:fld>
            <a:endParaRPr lang="en-US"/>
          </a:p>
        </p:txBody>
      </p:sp>
    </p:spTree>
    <p:extLst>
      <p:ext uri="{BB962C8B-B14F-4D97-AF65-F5344CB8AC3E}">
        <p14:creationId xmlns:p14="http://schemas.microsoft.com/office/powerpoint/2010/main" val="4191132396"/>
      </p:ext>
    </p:extLst>
  </p:cSld>
  <p:clrMapOvr>
    <a:masterClrMapping/>
  </p:clrMapOvr>
  <p:timing>
    <p:tnLst>
      <p:par>
        <p:cTn xmlns:p14="http://schemas.microsoft.com/office/powerpoint/2010/mai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
            </a:r>
            <a:br>
              <a:rPr lang="en-US" dirty="0" smtClean="0"/>
            </a:br>
            <a:r>
              <a:rPr lang="en-US" dirty="0" smtClean="0"/>
              <a:t>SBP: Long Term Prophylaxis</a:t>
            </a:r>
            <a:br>
              <a:rPr lang="en-US" dirty="0" smtClean="0"/>
            </a:br>
            <a:endParaRPr lang="en-US" dirty="0"/>
          </a:p>
        </p:txBody>
      </p:sp>
      <p:sp>
        <p:nvSpPr>
          <p:cNvPr id="3" name="Content Placeholder 2"/>
          <p:cNvSpPr>
            <a:spLocks noGrp="1"/>
          </p:cNvSpPr>
          <p:nvPr>
            <p:ph idx="1"/>
          </p:nvPr>
        </p:nvSpPr>
        <p:spPr/>
        <p:txBody>
          <a:bodyPr/>
          <a:lstStyle/>
          <a:p>
            <a:r>
              <a:rPr lang="en-US" dirty="0" smtClean="0"/>
              <a:t>Recurrence without prophylaxis = 70% </a:t>
            </a:r>
            <a:r>
              <a:rPr lang="en-US" dirty="0" smtClean="0">
                <a:sym typeface="Wingdings" pitchFamily="2" charset="2"/>
              </a:rPr>
              <a:t> 20%</a:t>
            </a:r>
            <a:endParaRPr lang="en-US" dirty="0" smtClean="0"/>
          </a:p>
          <a:p>
            <a:r>
              <a:rPr lang="en-US" dirty="0" smtClean="0"/>
              <a:t>Goal: intestinal decontamination</a:t>
            </a:r>
          </a:p>
          <a:p>
            <a:r>
              <a:rPr lang="en-US" dirty="0" smtClean="0"/>
              <a:t>Target patients with history of SBP infection to prevent recurrence</a:t>
            </a:r>
            <a:endParaRPr lang="en-US" sz="2800" dirty="0" smtClean="0"/>
          </a:p>
          <a:p>
            <a:r>
              <a:rPr lang="en-US" dirty="0" smtClean="0"/>
              <a:t>Long-term prophylaxis therapy</a:t>
            </a:r>
          </a:p>
          <a:p>
            <a:pPr lvl="1"/>
            <a:r>
              <a:rPr lang="en-US" dirty="0" err="1" smtClean="0"/>
              <a:t>Norfloxacin</a:t>
            </a:r>
            <a:r>
              <a:rPr lang="en-US" dirty="0" smtClean="0"/>
              <a:t> 400 mg daily (preferred) or </a:t>
            </a:r>
            <a:r>
              <a:rPr lang="en-US" dirty="0" err="1" smtClean="0"/>
              <a:t>cipro</a:t>
            </a:r>
            <a:endParaRPr lang="en-US" dirty="0" smtClean="0"/>
          </a:p>
          <a:p>
            <a:pPr lvl="1"/>
            <a:r>
              <a:rPr lang="en-US" dirty="0" smtClean="0"/>
              <a:t>TMP-sulfa DS (160mg/800mg) daily</a:t>
            </a:r>
          </a:p>
          <a:p>
            <a:endParaRPr lang="en-US" dirty="0"/>
          </a:p>
        </p:txBody>
      </p:sp>
      <p:sp>
        <p:nvSpPr>
          <p:cNvPr id="6" name="Footer Placeholder 5"/>
          <p:cNvSpPr>
            <a:spLocks noGrp="1"/>
          </p:cNvSpPr>
          <p:nvPr>
            <p:ph type="ftr" sz="quarter" idx="11"/>
          </p:nvPr>
        </p:nvSpPr>
        <p:spPr/>
        <p:txBody>
          <a:bodyPr/>
          <a:lstStyle/>
          <a:p>
            <a:r>
              <a:rPr lang="en-US" smtClean="0"/>
              <a:t>Lawrence Carey, PharmD - TUSP 2014</a:t>
            </a:r>
            <a:endParaRPr lang="en-US"/>
          </a:p>
        </p:txBody>
      </p:sp>
      <p:sp>
        <p:nvSpPr>
          <p:cNvPr id="4" name="Slide Number Placeholder 3"/>
          <p:cNvSpPr>
            <a:spLocks noGrp="1"/>
          </p:cNvSpPr>
          <p:nvPr>
            <p:ph type="sldNum" sz="quarter" idx="12"/>
          </p:nvPr>
        </p:nvSpPr>
        <p:spPr/>
        <p:txBody>
          <a:bodyPr/>
          <a:lstStyle/>
          <a:p>
            <a:fld id="{5EA6D3E2-79FB-4615-85E3-01D4C6F13243}" type="slidenum">
              <a:rPr lang="en-US" smtClean="0"/>
              <a:t>69</a:t>
            </a:fld>
            <a:endParaRPr lang="en-US"/>
          </a:p>
        </p:txBody>
      </p:sp>
    </p:spTree>
    <p:extLst>
      <p:ext uri="{BB962C8B-B14F-4D97-AF65-F5344CB8AC3E}">
        <p14:creationId xmlns:p14="http://schemas.microsoft.com/office/powerpoint/2010/main" val="3462822795"/>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solidFill>
                  <a:srgbClr val="FFFF00"/>
                </a:solidFill>
              </a:rPr>
              <a:t>Hepatic Blood Flow</a:t>
            </a:r>
          </a:p>
        </p:txBody>
      </p:sp>
      <p:sp>
        <p:nvSpPr>
          <p:cNvPr id="7" name="Content Placeholder 6"/>
          <p:cNvSpPr>
            <a:spLocks noGrp="1"/>
          </p:cNvSpPr>
          <p:nvPr>
            <p:ph sz="half" idx="1"/>
          </p:nvPr>
        </p:nvSpPr>
        <p:spPr>
          <a:xfrm>
            <a:off x="457200" y="1623218"/>
            <a:ext cx="4038600" cy="4525963"/>
          </a:xfrm>
        </p:spPr>
        <p:txBody>
          <a:bodyPr>
            <a:normAutofit fontScale="85000" lnSpcReduction="20000"/>
          </a:bodyPr>
          <a:lstStyle/>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endParaRPr lang="en-US" dirty="0"/>
          </a:p>
          <a:p>
            <a:pPr marL="0" indent="0">
              <a:buNone/>
            </a:pPr>
            <a:endParaRPr lang="en-US" sz="1900" dirty="0" smtClean="0"/>
          </a:p>
          <a:p>
            <a:pPr marL="0" indent="0" algn="ctr">
              <a:buNone/>
            </a:pPr>
            <a:endParaRPr lang="en-US" sz="1900" b="1" dirty="0" smtClean="0"/>
          </a:p>
          <a:p>
            <a:pPr marL="0" indent="0" algn="ctr">
              <a:buNone/>
            </a:pPr>
            <a:r>
              <a:rPr lang="en-US" sz="1900" b="1" dirty="0" smtClean="0"/>
              <a:t>Cross Section of Hepatic Lobule</a:t>
            </a:r>
            <a:endParaRPr lang="en-US" sz="1900" b="1" dirty="0"/>
          </a:p>
          <a:p>
            <a:pPr marL="0" indent="0">
              <a:buNone/>
            </a:pPr>
            <a:endParaRPr lang="en-US" sz="1900" dirty="0" smtClean="0"/>
          </a:p>
          <a:p>
            <a:pPr marL="0" indent="0">
              <a:buNone/>
            </a:pPr>
            <a:r>
              <a:rPr lang="en-US" sz="1900" dirty="0" smtClean="0"/>
              <a:t>www.graphicwitness.com/netter/gallery/gallery2.htmlanatomy.iupui.edu</a:t>
            </a:r>
            <a:r>
              <a:rPr lang="en-US" sz="1900" dirty="0"/>
              <a:t>...04.html</a:t>
            </a:r>
          </a:p>
          <a:p>
            <a:endParaRPr lang="en-US" sz="1900" dirty="0"/>
          </a:p>
        </p:txBody>
      </p:sp>
      <p:sp>
        <p:nvSpPr>
          <p:cNvPr id="8" name="Content Placeholder 7"/>
          <p:cNvSpPr>
            <a:spLocks noGrp="1"/>
          </p:cNvSpPr>
          <p:nvPr>
            <p:ph sz="half" idx="2"/>
          </p:nvPr>
        </p:nvSpPr>
        <p:spPr/>
        <p:txBody>
          <a:bodyPr>
            <a:normAutofit fontScale="85000" lnSpcReduction="20000"/>
          </a:bodyPr>
          <a:lstStyle/>
          <a:p>
            <a:r>
              <a:rPr lang="en-US" dirty="0" smtClean="0"/>
              <a:t>Hepatic sinusoids: part of lobule where blood drains</a:t>
            </a:r>
          </a:p>
          <a:p>
            <a:r>
              <a:rPr lang="en-US" dirty="0" smtClean="0"/>
              <a:t>Sinusoidal spaces lined by </a:t>
            </a:r>
            <a:r>
              <a:rPr lang="en-US" b="1" dirty="0" smtClean="0"/>
              <a:t>hepatocytes</a:t>
            </a:r>
          </a:p>
          <a:p>
            <a:pPr lvl="1"/>
            <a:r>
              <a:rPr lang="en-US" dirty="0" smtClean="0"/>
              <a:t>Hepatocytes arranged in plates that are one cell thick</a:t>
            </a:r>
          </a:p>
          <a:p>
            <a:pPr lvl="1"/>
            <a:r>
              <a:rPr lang="en-US" dirty="0"/>
              <a:t>Filtration occurs as blood enters the lobule and passes through the sinusoidal spaces lined with </a:t>
            </a:r>
            <a:r>
              <a:rPr lang="en-US" dirty="0" smtClean="0"/>
              <a:t>hepatocytes</a:t>
            </a:r>
          </a:p>
          <a:p>
            <a:r>
              <a:rPr lang="en-US" dirty="0" smtClean="0"/>
              <a:t>Filtered blood →                    central veins →                        larger hepatic veins → inferior vena cava             </a:t>
            </a:r>
            <a:endParaRPr lang="en-US" b="1" dirty="0"/>
          </a:p>
        </p:txBody>
      </p:sp>
      <p:sp>
        <p:nvSpPr>
          <p:cNvPr id="2" name="Footer Placeholder 1"/>
          <p:cNvSpPr>
            <a:spLocks noGrp="1"/>
          </p:cNvSpPr>
          <p:nvPr>
            <p:ph type="ftr" sz="quarter" idx="11"/>
          </p:nvPr>
        </p:nvSpPr>
        <p:spPr/>
        <p:txBody>
          <a:bodyPr/>
          <a:lstStyle/>
          <a:p>
            <a:r>
              <a:rPr lang="en-US" smtClean="0"/>
              <a:t>Lawrence Carey, PharmD - TUSP 2014</a:t>
            </a:r>
            <a:endParaRPr lang="en-US"/>
          </a:p>
        </p:txBody>
      </p:sp>
      <p:pic>
        <p:nvPicPr>
          <p:cNvPr id="9" name="Picture 202" descr="classiclob"/>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1676400"/>
            <a:ext cx="3376246" cy="3200400"/>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2"/>
          </p:nvPr>
        </p:nvSpPr>
        <p:spPr/>
        <p:txBody>
          <a:bodyPr/>
          <a:lstStyle/>
          <a:p>
            <a:fld id="{5EA6D3E2-79FB-4615-85E3-01D4C6F13243}" type="slidenum">
              <a:rPr lang="en-US" smtClean="0"/>
              <a:t>7</a:t>
            </a:fld>
            <a:endParaRPr lang="en-US"/>
          </a:p>
        </p:txBody>
      </p:sp>
    </p:spTree>
    <p:extLst>
      <p:ext uri="{BB962C8B-B14F-4D97-AF65-F5344CB8AC3E}">
        <p14:creationId xmlns:p14="http://schemas.microsoft.com/office/powerpoint/2010/main" val="1862025464"/>
      </p:ext>
    </p:extLst>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Hepatorenal Syndrome</a:t>
            </a:r>
            <a:endParaRPr lang="en-US" dirty="0"/>
          </a:p>
        </p:txBody>
      </p:sp>
      <p:sp>
        <p:nvSpPr>
          <p:cNvPr id="3" name="Content Placeholder 2"/>
          <p:cNvSpPr>
            <a:spLocks noGrp="1"/>
          </p:cNvSpPr>
          <p:nvPr>
            <p:ph idx="1"/>
          </p:nvPr>
        </p:nvSpPr>
        <p:spPr/>
        <p:txBody>
          <a:bodyPr>
            <a:normAutofit lnSpcReduction="10000"/>
          </a:bodyPr>
          <a:lstStyle/>
          <a:p>
            <a:r>
              <a:rPr lang="en-US" dirty="0" smtClean="0"/>
              <a:t>Renal failure seen in terminal liver disease</a:t>
            </a:r>
          </a:p>
          <a:p>
            <a:pPr lvl="1"/>
            <a:r>
              <a:rPr lang="en-US" dirty="0" smtClean="0"/>
              <a:t>Progressive azotemia</a:t>
            </a:r>
          </a:p>
          <a:p>
            <a:pPr lvl="1"/>
            <a:r>
              <a:rPr lang="en-US" dirty="0" smtClean="0"/>
              <a:t>Increased SCr</a:t>
            </a:r>
          </a:p>
          <a:p>
            <a:pPr lvl="1"/>
            <a:r>
              <a:rPr lang="en-US" dirty="0" smtClean="0"/>
              <a:t>Oliguria</a:t>
            </a:r>
          </a:p>
          <a:p>
            <a:r>
              <a:rPr lang="en-US" dirty="0" smtClean="0"/>
              <a:t>Pathophysiology: thought to be caused by decreases in renal blood flow</a:t>
            </a:r>
          </a:p>
          <a:p>
            <a:pPr lvl="1"/>
            <a:r>
              <a:rPr lang="en-US" dirty="0" smtClean="0"/>
              <a:t>When renal failure superimposed on liver failure, see azotemia, </a:t>
            </a:r>
            <a:r>
              <a:rPr lang="en-US" dirty="0" err="1" smtClean="0"/>
              <a:t>hyperammonemia</a:t>
            </a:r>
            <a:endParaRPr lang="en-US" dirty="0" smtClean="0"/>
          </a:p>
          <a:p>
            <a:pPr lvl="1"/>
            <a:r>
              <a:rPr lang="en-US" dirty="0" smtClean="0"/>
              <a:t>Contributes to hepatic encephalopathy/coma</a:t>
            </a:r>
            <a:endParaRPr lang="en-US" dirty="0"/>
          </a:p>
        </p:txBody>
      </p:sp>
      <p:sp>
        <p:nvSpPr>
          <p:cNvPr id="6" name="Footer Placeholder 5"/>
          <p:cNvSpPr>
            <a:spLocks noGrp="1"/>
          </p:cNvSpPr>
          <p:nvPr>
            <p:ph type="ftr" sz="quarter" idx="11"/>
          </p:nvPr>
        </p:nvSpPr>
        <p:spPr/>
        <p:txBody>
          <a:bodyPr/>
          <a:lstStyle/>
          <a:p>
            <a:r>
              <a:rPr lang="en-US" smtClean="0"/>
              <a:t>Lawrence Carey, PharmD - TUSP 2014</a:t>
            </a:r>
            <a:endParaRPr lang="en-US"/>
          </a:p>
        </p:txBody>
      </p:sp>
      <p:sp>
        <p:nvSpPr>
          <p:cNvPr id="4" name="Slide Number Placeholder 3"/>
          <p:cNvSpPr>
            <a:spLocks noGrp="1"/>
          </p:cNvSpPr>
          <p:nvPr>
            <p:ph type="sldNum" sz="quarter" idx="12"/>
          </p:nvPr>
        </p:nvSpPr>
        <p:spPr/>
        <p:txBody>
          <a:bodyPr/>
          <a:lstStyle/>
          <a:p>
            <a:fld id="{5EA6D3E2-79FB-4615-85E3-01D4C6F13243}" type="slidenum">
              <a:rPr lang="en-US" smtClean="0"/>
              <a:t>70</a:t>
            </a:fld>
            <a:endParaRPr lang="en-US"/>
          </a:p>
        </p:txBody>
      </p:sp>
    </p:spTree>
    <p:extLst>
      <p:ext uri="{BB962C8B-B14F-4D97-AF65-F5344CB8AC3E}">
        <p14:creationId xmlns:p14="http://schemas.microsoft.com/office/powerpoint/2010/main" val="2864669051"/>
      </p:ext>
    </p:extLst>
  </p:cSld>
  <p:clrMapOvr>
    <a:masterClrMapping/>
  </p:clrMapOvr>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Hepatic Encephalopathy</a:t>
            </a:r>
            <a:endParaRPr lang="en-US" dirty="0"/>
          </a:p>
        </p:txBody>
      </p:sp>
      <p:sp>
        <p:nvSpPr>
          <p:cNvPr id="3" name="Content Placeholder 2"/>
          <p:cNvSpPr>
            <a:spLocks noGrp="1"/>
          </p:cNvSpPr>
          <p:nvPr>
            <p:ph idx="1"/>
          </p:nvPr>
        </p:nvSpPr>
        <p:spPr/>
        <p:txBody>
          <a:bodyPr/>
          <a:lstStyle/>
          <a:p>
            <a:r>
              <a:rPr lang="en-US" sz="2800" dirty="0" smtClean="0"/>
              <a:t>Major </a:t>
            </a:r>
            <a:r>
              <a:rPr lang="en-US" sz="2800" dirty="0" err="1" smtClean="0"/>
              <a:t>neuro</a:t>
            </a:r>
            <a:r>
              <a:rPr lang="en-US" sz="2800" dirty="0" smtClean="0"/>
              <a:t>-psychological complication of cirrhosis</a:t>
            </a:r>
          </a:p>
          <a:p>
            <a:r>
              <a:rPr lang="en-US" sz="2800" dirty="0" smtClean="0"/>
              <a:t>Accumulation of toxins that are normally removed by the liver</a:t>
            </a:r>
          </a:p>
          <a:p>
            <a:r>
              <a:rPr lang="en-US" sz="2800" dirty="0" smtClean="0"/>
              <a:t>Ammonia is the most widely implicated toxin</a:t>
            </a:r>
          </a:p>
          <a:p>
            <a:pPr lvl="1"/>
            <a:r>
              <a:rPr lang="en-US" sz="2400" dirty="0" smtClean="0">
                <a:sym typeface="Symbol" pitchFamily="18" charset="2"/>
              </a:rPr>
              <a:t>Made by bacteria in the GI tract</a:t>
            </a:r>
          </a:p>
          <a:p>
            <a:pPr lvl="1"/>
            <a:r>
              <a:rPr lang="en-US" sz="2400" dirty="0" smtClean="0">
                <a:sym typeface="Symbol" pitchFamily="18" charset="2"/>
              </a:rPr>
              <a:t>See  a</a:t>
            </a:r>
            <a:r>
              <a:rPr lang="en-US" sz="2400" dirty="0" smtClean="0"/>
              <a:t>mmonia in circulation</a:t>
            </a:r>
          </a:p>
          <a:p>
            <a:pPr lvl="2"/>
            <a:r>
              <a:rPr lang="en-US" sz="2000" dirty="0" smtClean="0"/>
              <a:t>Poor hepatic function and metabolism</a:t>
            </a:r>
          </a:p>
          <a:p>
            <a:pPr lvl="2"/>
            <a:r>
              <a:rPr lang="en-US" sz="2000" dirty="0" smtClean="0"/>
              <a:t>Collateral shunting around liver</a:t>
            </a:r>
          </a:p>
          <a:p>
            <a:endParaRPr lang="en-US" dirty="0"/>
          </a:p>
        </p:txBody>
      </p:sp>
      <p:sp>
        <p:nvSpPr>
          <p:cNvPr id="6" name="Footer Placeholder 5"/>
          <p:cNvSpPr>
            <a:spLocks noGrp="1"/>
          </p:cNvSpPr>
          <p:nvPr>
            <p:ph type="ftr" sz="quarter" idx="11"/>
          </p:nvPr>
        </p:nvSpPr>
        <p:spPr/>
        <p:txBody>
          <a:bodyPr/>
          <a:lstStyle/>
          <a:p>
            <a:r>
              <a:rPr lang="en-US" smtClean="0"/>
              <a:t>Lawrence Carey, PharmD - TUSP 2014</a:t>
            </a:r>
            <a:endParaRPr lang="en-US"/>
          </a:p>
        </p:txBody>
      </p:sp>
      <p:sp>
        <p:nvSpPr>
          <p:cNvPr id="4" name="Slide Number Placeholder 3"/>
          <p:cNvSpPr>
            <a:spLocks noGrp="1"/>
          </p:cNvSpPr>
          <p:nvPr>
            <p:ph type="sldNum" sz="quarter" idx="12"/>
          </p:nvPr>
        </p:nvSpPr>
        <p:spPr/>
        <p:txBody>
          <a:bodyPr/>
          <a:lstStyle/>
          <a:p>
            <a:fld id="{5EA6D3E2-79FB-4615-85E3-01D4C6F13243}" type="slidenum">
              <a:rPr lang="en-US" smtClean="0"/>
              <a:t>71</a:t>
            </a:fld>
            <a:endParaRPr lang="en-US"/>
          </a:p>
        </p:txBody>
      </p:sp>
    </p:spTree>
    <p:extLst>
      <p:ext uri="{BB962C8B-B14F-4D97-AF65-F5344CB8AC3E}">
        <p14:creationId xmlns:p14="http://schemas.microsoft.com/office/powerpoint/2010/main" val="982330384"/>
      </p:ext>
    </p:extLst>
  </p:cSld>
  <p:clrMapOvr>
    <a:masterClrMapping/>
  </p:clrMapOvr>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HE: Pathophysiology</a:t>
            </a:r>
            <a:endParaRPr lang="en-US" dirty="0"/>
          </a:p>
        </p:txBody>
      </p:sp>
      <p:sp>
        <p:nvSpPr>
          <p:cNvPr id="3" name="Content Placeholder 2"/>
          <p:cNvSpPr>
            <a:spLocks noGrp="1"/>
          </p:cNvSpPr>
          <p:nvPr>
            <p:ph idx="1"/>
          </p:nvPr>
        </p:nvSpPr>
        <p:spPr/>
        <p:txBody>
          <a:bodyPr/>
          <a:lstStyle/>
          <a:p>
            <a:r>
              <a:rPr lang="en-US" dirty="0" smtClean="0"/>
              <a:t>Normal liver converts ammonia to urea</a:t>
            </a:r>
          </a:p>
          <a:p>
            <a:pPr lvl="1"/>
            <a:r>
              <a:rPr lang="en-US" dirty="0" smtClean="0"/>
              <a:t>Ammonium ion produced in GIT, diffuses into portal system,  converted to urea, enter general circulation, excreted</a:t>
            </a:r>
          </a:p>
          <a:p>
            <a:pPr lvl="1"/>
            <a:r>
              <a:rPr lang="en-US" dirty="0" smtClean="0"/>
              <a:t>When blood is shunted and bypasses liver, ammonium goes right to general circulation an then into cerebral circulation</a:t>
            </a:r>
          </a:p>
          <a:p>
            <a:pPr lvl="1"/>
            <a:r>
              <a:rPr lang="en-US" dirty="0" smtClean="0"/>
              <a:t>Once in cerebral circulation, symptoms manifest</a:t>
            </a:r>
            <a:endParaRPr lang="en-US" dirty="0"/>
          </a:p>
        </p:txBody>
      </p:sp>
      <p:sp>
        <p:nvSpPr>
          <p:cNvPr id="6" name="Footer Placeholder 5"/>
          <p:cNvSpPr>
            <a:spLocks noGrp="1"/>
          </p:cNvSpPr>
          <p:nvPr>
            <p:ph type="ftr" sz="quarter" idx="11"/>
          </p:nvPr>
        </p:nvSpPr>
        <p:spPr/>
        <p:txBody>
          <a:bodyPr/>
          <a:lstStyle/>
          <a:p>
            <a:r>
              <a:rPr lang="en-US" smtClean="0"/>
              <a:t>Lawrence Carey, PharmD - TUSP 2014</a:t>
            </a:r>
            <a:endParaRPr lang="en-US"/>
          </a:p>
        </p:txBody>
      </p:sp>
      <p:sp>
        <p:nvSpPr>
          <p:cNvPr id="4" name="Slide Number Placeholder 3"/>
          <p:cNvSpPr>
            <a:spLocks noGrp="1"/>
          </p:cNvSpPr>
          <p:nvPr>
            <p:ph type="sldNum" sz="quarter" idx="12"/>
          </p:nvPr>
        </p:nvSpPr>
        <p:spPr/>
        <p:txBody>
          <a:bodyPr/>
          <a:lstStyle/>
          <a:p>
            <a:fld id="{5EA6D3E2-79FB-4615-85E3-01D4C6F13243}" type="slidenum">
              <a:rPr lang="en-US" smtClean="0"/>
              <a:t>72</a:t>
            </a:fld>
            <a:endParaRPr lang="en-US"/>
          </a:p>
        </p:txBody>
      </p:sp>
    </p:spTree>
    <p:extLst>
      <p:ext uri="{BB962C8B-B14F-4D97-AF65-F5344CB8AC3E}">
        <p14:creationId xmlns:p14="http://schemas.microsoft.com/office/powerpoint/2010/main" val="2214046946"/>
      </p:ext>
    </p:extLst>
  </p:cSld>
  <p:clrMapOvr>
    <a:masterClrMapping/>
  </p:clrMapOvr>
  <p:timing>
    <p:tnLst>
      <p:par>
        <p:cTn xmlns:p14="http://schemas.microsoft.com/office/powerpoint/2010/mai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Hepatic Encephalopathy</a:t>
            </a:r>
            <a:endParaRPr lang="en-US" dirty="0"/>
          </a:p>
        </p:txBody>
      </p:sp>
      <p:sp>
        <p:nvSpPr>
          <p:cNvPr id="3" name="Content Placeholder 2"/>
          <p:cNvSpPr>
            <a:spLocks noGrp="1"/>
          </p:cNvSpPr>
          <p:nvPr>
            <p:ph idx="1"/>
          </p:nvPr>
        </p:nvSpPr>
        <p:spPr/>
        <p:txBody>
          <a:bodyPr/>
          <a:lstStyle/>
          <a:p>
            <a:r>
              <a:rPr lang="en-US" dirty="0" smtClean="0"/>
              <a:t>Precipitating factors</a:t>
            </a:r>
          </a:p>
          <a:p>
            <a:pPr lvl="1"/>
            <a:r>
              <a:rPr lang="en-US" dirty="0" smtClean="0"/>
              <a:t>Oral protein load</a:t>
            </a:r>
          </a:p>
          <a:p>
            <a:pPr lvl="1"/>
            <a:r>
              <a:rPr lang="en-US" dirty="0" smtClean="0"/>
              <a:t>GI bleed</a:t>
            </a:r>
          </a:p>
          <a:p>
            <a:pPr lvl="1"/>
            <a:r>
              <a:rPr lang="en-US" dirty="0" smtClean="0"/>
              <a:t>Use of sedatives (benzodiazepines, opiates)</a:t>
            </a:r>
          </a:p>
          <a:p>
            <a:pPr lvl="1"/>
            <a:r>
              <a:rPr lang="en-US" dirty="0" smtClean="0"/>
              <a:t>TIPS, shunting procedures</a:t>
            </a:r>
          </a:p>
          <a:p>
            <a:pPr lvl="1"/>
            <a:r>
              <a:rPr lang="en-US" dirty="0" smtClean="0"/>
              <a:t>Infection</a:t>
            </a:r>
          </a:p>
          <a:p>
            <a:pPr lvl="1"/>
            <a:r>
              <a:rPr lang="en-US" dirty="0" smtClean="0"/>
              <a:t>Progression of cirrhosis</a:t>
            </a:r>
          </a:p>
          <a:p>
            <a:endParaRPr lang="en-US" dirty="0"/>
          </a:p>
        </p:txBody>
      </p:sp>
      <p:sp>
        <p:nvSpPr>
          <p:cNvPr id="6" name="Footer Placeholder 5"/>
          <p:cNvSpPr>
            <a:spLocks noGrp="1"/>
          </p:cNvSpPr>
          <p:nvPr>
            <p:ph type="ftr" sz="quarter" idx="11"/>
          </p:nvPr>
        </p:nvSpPr>
        <p:spPr/>
        <p:txBody>
          <a:bodyPr/>
          <a:lstStyle/>
          <a:p>
            <a:r>
              <a:rPr lang="en-US" smtClean="0"/>
              <a:t>Lawrence Carey, PharmD - TUSP 2014</a:t>
            </a:r>
            <a:endParaRPr lang="en-US"/>
          </a:p>
        </p:txBody>
      </p:sp>
      <p:sp>
        <p:nvSpPr>
          <p:cNvPr id="4" name="Slide Number Placeholder 3"/>
          <p:cNvSpPr>
            <a:spLocks noGrp="1"/>
          </p:cNvSpPr>
          <p:nvPr>
            <p:ph type="sldNum" sz="quarter" idx="12"/>
          </p:nvPr>
        </p:nvSpPr>
        <p:spPr/>
        <p:txBody>
          <a:bodyPr/>
          <a:lstStyle/>
          <a:p>
            <a:fld id="{5EA6D3E2-79FB-4615-85E3-01D4C6F13243}" type="slidenum">
              <a:rPr lang="en-US" smtClean="0"/>
              <a:t>73</a:t>
            </a:fld>
            <a:endParaRPr lang="en-US"/>
          </a:p>
        </p:txBody>
      </p:sp>
    </p:spTree>
    <p:extLst>
      <p:ext uri="{BB962C8B-B14F-4D97-AF65-F5344CB8AC3E}">
        <p14:creationId xmlns:p14="http://schemas.microsoft.com/office/powerpoint/2010/main" val="3067946422"/>
      </p:ext>
    </p:extLst>
  </p:cSld>
  <p:clrMapOvr>
    <a:masterClrMapping/>
  </p:clrMapOvr>
  <p:timing>
    <p:tnLst>
      <p:par>
        <p:cTn xmlns:p14="http://schemas.microsoft.com/office/powerpoint/2010/mai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Hepatic Encephalopathy</a:t>
            </a:r>
            <a:endParaRPr lang="en-US" dirty="0"/>
          </a:p>
        </p:txBody>
      </p:sp>
      <p:sp>
        <p:nvSpPr>
          <p:cNvPr id="3" name="Content Placeholder 2"/>
          <p:cNvSpPr>
            <a:spLocks noGrp="1"/>
          </p:cNvSpPr>
          <p:nvPr>
            <p:ph idx="1"/>
          </p:nvPr>
        </p:nvSpPr>
        <p:spPr/>
        <p:txBody>
          <a:bodyPr>
            <a:normAutofit lnSpcReduction="10000"/>
          </a:bodyPr>
          <a:lstStyle/>
          <a:p>
            <a:r>
              <a:rPr lang="en-US" dirty="0" smtClean="0"/>
              <a:t>Clinical features</a:t>
            </a:r>
          </a:p>
          <a:p>
            <a:pPr lvl="1"/>
            <a:r>
              <a:rPr lang="en-US" dirty="0" smtClean="0"/>
              <a:t>Altered mental status, mood change, lethargy, dementia, sleep disturbance, speech disturbances, memory deficits </a:t>
            </a:r>
          </a:p>
          <a:p>
            <a:r>
              <a:rPr lang="en-US" dirty="0" smtClean="0"/>
              <a:t>Physical exam</a:t>
            </a:r>
          </a:p>
          <a:p>
            <a:pPr lvl="1"/>
            <a:r>
              <a:rPr lang="en-US" dirty="0" err="1" smtClean="0"/>
              <a:t>Asterixis</a:t>
            </a:r>
            <a:r>
              <a:rPr lang="en-US" dirty="0" smtClean="0"/>
              <a:t> (“liver flap”), ataxia, coma </a:t>
            </a:r>
          </a:p>
          <a:p>
            <a:r>
              <a:rPr lang="en-US" dirty="0" smtClean="0"/>
              <a:t>Laboratory values</a:t>
            </a:r>
          </a:p>
          <a:p>
            <a:pPr lvl="1"/>
            <a:r>
              <a:rPr lang="en-US" dirty="0" smtClean="0"/>
              <a:t>Ammonia levels poorly correlate with clinical response</a:t>
            </a:r>
          </a:p>
          <a:p>
            <a:pPr lvl="1"/>
            <a:endParaRPr lang="en-US" dirty="0" smtClean="0"/>
          </a:p>
          <a:p>
            <a:endParaRPr lang="en-US" dirty="0"/>
          </a:p>
        </p:txBody>
      </p:sp>
      <p:sp>
        <p:nvSpPr>
          <p:cNvPr id="6" name="Footer Placeholder 5"/>
          <p:cNvSpPr>
            <a:spLocks noGrp="1"/>
          </p:cNvSpPr>
          <p:nvPr>
            <p:ph type="ftr" sz="quarter" idx="11"/>
          </p:nvPr>
        </p:nvSpPr>
        <p:spPr/>
        <p:txBody>
          <a:bodyPr/>
          <a:lstStyle/>
          <a:p>
            <a:r>
              <a:rPr lang="en-US" smtClean="0"/>
              <a:t>Lawrence Carey, PharmD - TUSP 2014</a:t>
            </a:r>
            <a:endParaRPr lang="en-US"/>
          </a:p>
        </p:txBody>
      </p:sp>
      <p:sp>
        <p:nvSpPr>
          <p:cNvPr id="4" name="Slide Number Placeholder 3"/>
          <p:cNvSpPr>
            <a:spLocks noGrp="1"/>
          </p:cNvSpPr>
          <p:nvPr>
            <p:ph type="sldNum" sz="quarter" idx="12"/>
          </p:nvPr>
        </p:nvSpPr>
        <p:spPr/>
        <p:txBody>
          <a:bodyPr/>
          <a:lstStyle/>
          <a:p>
            <a:fld id="{5EA6D3E2-79FB-4615-85E3-01D4C6F13243}" type="slidenum">
              <a:rPr lang="en-US" smtClean="0"/>
              <a:t>74</a:t>
            </a:fld>
            <a:endParaRPr lang="en-US"/>
          </a:p>
        </p:txBody>
      </p:sp>
    </p:spTree>
    <p:extLst>
      <p:ext uri="{BB962C8B-B14F-4D97-AF65-F5344CB8AC3E}">
        <p14:creationId xmlns:p14="http://schemas.microsoft.com/office/powerpoint/2010/main" val="2254184711"/>
      </p:ext>
    </p:extLst>
  </p:cSld>
  <p:clrMapOvr>
    <a:masterClrMapping/>
  </p:clrMapOvr>
  <p:timing>
    <p:tnLst>
      <p:par>
        <p:cTn xmlns:p14="http://schemas.microsoft.com/office/powerpoint/2010/mai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HE Treatment: Lactulose</a:t>
            </a:r>
            <a:endParaRPr lang="en-US" dirty="0"/>
          </a:p>
        </p:txBody>
      </p:sp>
      <p:sp>
        <p:nvSpPr>
          <p:cNvPr id="3" name="Content Placeholder 2"/>
          <p:cNvSpPr>
            <a:spLocks noGrp="1"/>
          </p:cNvSpPr>
          <p:nvPr>
            <p:ph idx="1"/>
          </p:nvPr>
        </p:nvSpPr>
        <p:spPr/>
        <p:txBody>
          <a:bodyPr>
            <a:normAutofit/>
          </a:bodyPr>
          <a:lstStyle/>
          <a:p>
            <a:r>
              <a:rPr lang="en-US" dirty="0" smtClean="0"/>
              <a:t>Ammonia lowering with lactulose</a:t>
            </a:r>
          </a:p>
          <a:p>
            <a:pPr lvl="1"/>
            <a:r>
              <a:rPr lang="en-US" dirty="0" smtClean="0"/>
              <a:t>Lactulose syrup (10 g/15 mL)</a:t>
            </a:r>
          </a:p>
          <a:p>
            <a:pPr lvl="2"/>
            <a:r>
              <a:rPr lang="en-US" dirty="0" err="1" smtClean="0"/>
              <a:t>Nonabsorbable</a:t>
            </a:r>
            <a:r>
              <a:rPr lang="en-US" dirty="0" smtClean="0"/>
              <a:t> disaccharide</a:t>
            </a:r>
          </a:p>
          <a:p>
            <a:pPr lvl="2"/>
            <a:r>
              <a:rPr lang="en-US" dirty="0" smtClean="0"/>
              <a:t>First line acute and chronic therapy</a:t>
            </a:r>
          </a:p>
          <a:p>
            <a:pPr lvl="1"/>
            <a:r>
              <a:rPr lang="en-US" dirty="0" smtClean="0"/>
              <a:t>Lactulose is converted to organic acids = </a:t>
            </a:r>
            <a:r>
              <a:rPr lang="en-US" dirty="0" smtClean="0">
                <a:sym typeface="Symbol" pitchFamily="18" charset="2"/>
              </a:rPr>
              <a:t> gut pH</a:t>
            </a:r>
          </a:p>
          <a:p>
            <a:pPr lvl="2"/>
            <a:r>
              <a:rPr lang="en-US" dirty="0" smtClean="0">
                <a:sym typeface="Symbol" pitchFamily="18" charset="2"/>
              </a:rPr>
              <a:t> pH = protonation of ammonia</a:t>
            </a:r>
          </a:p>
          <a:p>
            <a:pPr lvl="2"/>
            <a:r>
              <a:rPr lang="en-US" dirty="0" smtClean="0">
                <a:sym typeface="Symbol" pitchFamily="18" charset="2"/>
              </a:rPr>
              <a:t> pH = bacterial killing</a:t>
            </a:r>
          </a:p>
          <a:p>
            <a:pPr lvl="2"/>
            <a:r>
              <a:rPr lang="en-US" dirty="0" smtClean="0">
                <a:sym typeface="Symbol" pitchFamily="18" charset="2"/>
              </a:rPr>
              <a:t>Converts NH</a:t>
            </a:r>
            <a:r>
              <a:rPr lang="en-US" baseline="-25000" dirty="0" smtClean="0">
                <a:sym typeface="Symbol" pitchFamily="18" charset="2"/>
              </a:rPr>
              <a:t>3 </a:t>
            </a:r>
            <a:r>
              <a:rPr lang="en-US" dirty="0" smtClean="0">
                <a:sym typeface="Symbol" pitchFamily="18" charset="2"/>
              </a:rPr>
              <a:t> NH</a:t>
            </a:r>
            <a:r>
              <a:rPr lang="en-US" baseline="-25000" dirty="0" smtClean="0">
                <a:sym typeface="Symbol" pitchFamily="18" charset="2"/>
              </a:rPr>
              <a:t>4</a:t>
            </a:r>
            <a:r>
              <a:rPr lang="en-US" baseline="30000" dirty="0" smtClean="0">
                <a:sym typeface="Symbol" pitchFamily="18" charset="2"/>
              </a:rPr>
              <a:t>+</a:t>
            </a:r>
            <a:r>
              <a:rPr lang="en-US" dirty="0" smtClean="0">
                <a:sym typeface="Symbol" pitchFamily="18" charset="2"/>
              </a:rPr>
              <a:t> (non-absorbable ion)</a:t>
            </a:r>
          </a:p>
          <a:p>
            <a:pPr lvl="1"/>
            <a:r>
              <a:rPr lang="en-US" dirty="0" smtClean="0">
                <a:sym typeface="Symbol" pitchFamily="18" charset="2"/>
              </a:rPr>
              <a:t>Laxative effect = elimination of ammonia</a:t>
            </a:r>
          </a:p>
          <a:p>
            <a:endParaRPr lang="en-US" dirty="0"/>
          </a:p>
        </p:txBody>
      </p:sp>
      <p:sp>
        <p:nvSpPr>
          <p:cNvPr id="6" name="Footer Placeholder 5"/>
          <p:cNvSpPr>
            <a:spLocks noGrp="1"/>
          </p:cNvSpPr>
          <p:nvPr>
            <p:ph type="ftr" sz="quarter" idx="11"/>
          </p:nvPr>
        </p:nvSpPr>
        <p:spPr/>
        <p:txBody>
          <a:bodyPr/>
          <a:lstStyle/>
          <a:p>
            <a:r>
              <a:rPr lang="en-US" smtClean="0"/>
              <a:t>Lawrence Carey, PharmD - TUSP 2014</a:t>
            </a:r>
            <a:endParaRPr lang="en-US"/>
          </a:p>
        </p:txBody>
      </p:sp>
      <p:sp>
        <p:nvSpPr>
          <p:cNvPr id="4" name="Slide Number Placeholder 3"/>
          <p:cNvSpPr>
            <a:spLocks noGrp="1"/>
          </p:cNvSpPr>
          <p:nvPr>
            <p:ph type="sldNum" sz="quarter" idx="12"/>
          </p:nvPr>
        </p:nvSpPr>
        <p:spPr/>
        <p:txBody>
          <a:bodyPr/>
          <a:lstStyle/>
          <a:p>
            <a:fld id="{5EA6D3E2-79FB-4615-85E3-01D4C6F13243}" type="slidenum">
              <a:rPr lang="en-US" smtClean="0"/>
              <a:t>75</a:t>
            </a:fld>
            <a:endParaRPr lang="en-US"/>
          </a:p>
        </p:txBody>
      </p:sp>
    </p:spTree>
    <p:extLst>
      <p:ext uri="{BB962C8B-B14F-4D97-AF65-F5344CB8AC3E}">
        <p14:creationId xmlns:p14="http://schemas.microsoft.com/office/powerpoint/2010/main" val="1606447959"/>
      </p:ext>
    </p:extLst>
  </p:cSld>
  <p:clrMapOvr>
    <a:masterClrMapping/>
  </p:clrMapOvr>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HE Treatment: Lactulose</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sym typeface="Symbol" pitchFamily="18" charset="2"/>
              </a:rPr>
              <a:t>Dose: 15-45 mL PO every 8 hours</a:t>
            </a:r>
          </a:p>
          <a:p>
            <a:pPr lvl="1"/>
            <a:r>
              <a:rPr lang="en-US" dirty="0" smtClean="0">
                <a:sym typeface="Symbol" pitchFamily="18" charset="2"/>
              </a:rPr>
              <a:t>Lactulose enemas may be used if unable to take PO or NG solution</a:t>
            </a:r>
          </a:p>
          <a:p>
            <a:pPr lvl="1"/>
            <a:r>
              <a:rPr lang="en-US" dirty="0" smtClean="0">
                <a:sym typeface="Symbol" pitchFamily="18" charset="2"/>
              </a:rPr>
              <a:t>Titrate dose to produce 2-4 soft, formed BMs daily</a:t>
            </a:r>
            <a:endParaRPr lang="en-US" sz="1300" dirty="0" smtClean="0">
              <a:sym typeface="Symbol" pitchFamily="18" charset="2"/>
            </a:endParaRPr>
          </a:p>
          <a:p>
            <a:pPr>
              <a:lnSpc>
                <a:spcPct val="110000"/>
              </a:lnSpc>
            </a:pPr>
            <a:r>
              <a:rPr lang="en-US" sz="3000" dirty="0" smtClean="0">
                <a:sym typeface="Symbol" pitchFamily="18" charset="2"/>
              </a:rPr>
              <a:t>Side effects </a:t>
            </a:r>
          </a:p>
          <a:p>
            <a:pPr lvl="1">
              <a:lnSpc>
                <a:spcPct val="110000"/>
              </a:lnSpc>
            </a:pPr>
            <a:r>
              <a:rPr lang="en-US" sz="2600" dirty="0" smtClean="0">
                <a:sym typeface="Symbol" pitchFamily="18" charset="2"/>
              </a:rPr>
              <a:t>Flatulence, diarrhea, hyperglycemia, abdominal pain</a:t>
            </a:r>
          </a:p>
          <a:p>
            <a:pPr>
              <a:lnSpc>
                <a:spcPct val="110000"/>
              </a:lnSpc>
            </a:pPr>
            <a:r>
              <a:rPr lang="en-US" sz="3000" dirty="0" smtClean="0"/>
              <a:t>Monitoring </a:t>
            </a:r>
          </a:p>
          <a:p>
            <a:pPr lvl="1">
              <a:lnSpc>
                <a:spcPct val="110000"/>
              </a:lnSpc>
            </a:pPr>
            <a:r>
              <a:rPr lang="en-US" sz="2600" dirty="0" smtClean="0"/>
              <a:t>Resolution of CNS symptoms, </a:t>
            </a:r>
          </a:p>
          <a:p>
            <a:pPr lvl="1">
              <a:lnSpc>
                <a:spcPct val="110000"/>
              </a:lnSpc>
            </a:pPr>
            <a:r>
              <a:rPr lang="en-US" sz="2600" dirty="0" smtClean="0"/>
              <a:t># bowel movements/day, diarrhea</a:t>
            </a:r>
            <a:r>
              <a:rPr lang="en-US" sz="2400" dirty="0" smtClean="0">
                <a:solidFill>
                  <a:schemeClr val="bg1"/>
                </a:solidFill>
              </a:rPr>
              <a:t> J</a:t>
            </a:r>
          </a:p>
          <a:p>
            <a:pPr marL="457200" lvl="1" indent="0" algn="r">
              <a:lnSpc>
                <a:spcPct val="110000"/>
              </a:lnSpc>
              <a:buNone/>
            </a:pPr>
            <a:r>
              <a:rPr lang="en-US" sz="1700" dirty="0" smtClean="0"/>
              <a:t>Bass NM. </a:t>
            </a:r>
            <a:r>
              <a:rPr lang="en-US" sz="1700" i="1" dirty="0" smtClean="0"/>
              <a:t>NEJM</a:t>
            </a:r>
            <a:r>
              <a:rPr lang="en-US" sz="1700" dirty="0" smtClean="0"/>
              <a:t> 2010; 362(12):1071-81.</a:t>
            </a:r>
            <a:endParaRPr lang="en-US" sz="1700" dirty="0"/>
          </a:p>
        </p:txBody>
      </p:sp>
      <p:sp>
        <p:nvSpPr>
          <p:cNvPr id="6" name="Footer Placeholder 5"/>
          <p:cNvSpPr>
            <a:spLocks noGrp="1"/>
          </p:cNvSpPr>
          <p:nvPr>
            <p:ph type="ftr" sz="quarter" idx="11"/>
          </p:nvPr>
        </p:nvSpPr>
        <p:spPr/>
        <p:txBody>
          <a:bodyPr/>
          <a:lstStyle/>
          <a:p>
            <a:r>
              <a:rPr lang="en-US" smtClean="0"/>
              <a:t>Lawrence Carey, PharmD - TUSP 2014</a:t>
            </a:r>
            <a:endParaRPr lang="en-US"/>
          </a:p>
        </p:txBody>
      </p:sp>
      <p:sp>
        <p:nvSpPr>
          <p:cNvPr id="4" name="Slide Number Placeholder 3"/>
          <p:cNvSpPr>
            <a:spLocks noGrp="1"/>
          </p:cNvSpPr>
          <p:nvPr>
            <p:ph type="sldNum" sz="quarter" idx="12"/>
          </p:nvPr>
        </p:nvSpPr>
        <p:spPr/>
        <p:txBody>
          <a:bodyPr/>
          <a:lstStyle/>
          <a:p>
            <a:fld id="{5EA6D3E2-79FB-4615-85E3-01D4C6F13243}" type="slidenum">
              <a:rPr lang="en-US" smtClean="0"/>
              <a:t>76</a:t>
            </a:fld>
            <a:endParaRPr lang="en-US"/>
          </a:p>
        </p:txBody>
      </p:sp>
    </p:spTree>
    <p:extLst>
      <p:ext uri="{BB962C8B-B14F-4D97-AF65-F5344CB8AC3E}">
        <p14:creationId xmlns:p14="http://schemas.microsoft.com/office/powerpoint/2010/main" val="1329400090"/>
      </p:ext>
    </p:extLst>
  </p:cSld>
  <p:clrMapOvr>
    <a:masterClrMapping/>
  </p:clrMapOvr>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HE Treatment: </a:t>
            </a:r>
            <a:r>
              <a:rPr lang="en-US" dirty="0" err="1" smtClean="0"/>
              <a:t>Rifaximin</a:t>
            </a:r>
            <a:endParaRPr lang="en-US" dirty="0"/>
          </a:p>
        </p:txBody>
      </p:sp>
      <p:sp>
        <p:nvSpPr>
          <p:cNvPr id="3" name="Content Placeholder 2"/>
          <p:cNvSpPr>
            <a:spLocks noGrp="1"/>
          </p:cNvSpPr>
          <p:nvPr>
            <p:ph idx="1"/>
          </p:nvPr>
        </p:nvSpPr>
        <p:spPr/>
        <p:txBody>
          <a:bodyPr>
            <a:normAutofit fontScale="92500" lnSpcReduction="10000"/>
          </a:bodyPr>
          <a:lstStyle/>
          <a:p>
            <a:r>
              <a:rPr lang="en-US" dirty="0" smtClean="0"/>
              <a:t>Oral, non-absorbable intestinal antibiotic</a:t>
            </a:r>
          </a:p>
          <a:p>
            <a:r>
              <a:rPr lang="en-US" dirty="0" smtClean="0"/>
              <a:t>Kills gut bacteria responsible for ammonia production</a:t>
            </a:r>
          </a:p>
          <a:p>
            <a:r>
              <a:rPr lang="en-US" dirty="0" smtClean="0"/>
              <a:t>Treatment of HE:</a:t>
            </a:r>
          </a:p>
          <a:p>
            <a:pPr lvl="1">
              <a:buFontTx/>
              <a:buChar char="•"/>
            </a:pPr>
            <a:r>
              <a:rPr lang="en-US" dirty="0" smtClean="0"/>
              <a:t>Mono- or combo- therapy with lactulose</a:t>
            </a:r>
          </a:p>
          <a:p>
            <a:pPr lvl="1">
              <a:buFontTx/>
              <a:buChar char="•"/>
            </a:pPr>
            <a:r>
              <a:rPr lang="en-US" dirty="0" smtClean="0"/>
              <a:t>400 mg po TID</a:t>
            </a:r>
          </a:p>
          <a:p>
            <a:r>
              <a:rPr lang="en-US" dirty="0" smtClean="0"/>
              <a:t>Prophylaxis of HE after first episode:</a:t>
            </a:r>
          </a:p>
          <a:p>
            <a:pPr lvl="1">
              <a:buFontTx/>
              <a:buChar char="•"/>
            </a:pPr>
            <a:r>
              <a:rPr lang="en-US" dirty="0" smtClean="0"/>
              <a:t>Combo therapy with lactulose is most common</a:t>
            </a:r>
          </a:p>
          <a:p>
            <a:pPr lvl="1">
              <a:buFontTx/>
              <a:buChar char="•"/>
            </a:pPr>
            <a:r>
              <a:rPr lang="en-US" dirty="0" smtClean="0"/>
              <a:t>550 mg BID</a:t>
            </a:r>
          </a:p>
          <a:p>
            <a:pPr marL="1371600" lvl="3" indent="0" algn="r">
              <a:buNone/>
            </a:pPr>
            <a:r>
              <a:rPr lang="en-US" sz="1700" dirty="0" smtClean="0"/>
              <a:t>Bass NM. </a:t>
            </a:r>
            <a:r>
              <a:rPr lang="en-US" sz="1700" i="1" dirty="0" smtClean="0"/>
              <a:t>NEJM</a:t>
            </a:r>
            <a:r>
              <a:rPr lang="en-US" sz="1700" dirty="0" smtClean="0"/>
              <a:t> 2010; 362(12):1071-81.</a:t>
            </a:r>
          </a:p>
          <a:p>
            <a:pPr lvl="2">
              <a:buFontTx/>
              <a:buChar char="•"/>
            </a:pPr>
            <a:endParaRPr lang="en-US" dirty="0" smtClean="0"/>
          </a:p>
          <a:p>
            <a:pPr lvl="2" algn="r">
              <a:buFontTx/>
              <a:buChar char="•"/>
            </a:pPr>
            <a:endParaRPr lang="en-US" dirty="0" smtClean="0"/>
          </a:p>
          <a:p>
            <a:pPr algn="r"/>
            <a:endParaRPr lang="en-US" dirty="0"/>
          </a:p>
        </p:txBody>
      </p:sp>
      <p:sp>
        <p:nvSpPr>
          <p:cNvPr id="6" name="Footer Placeholder 5"/>
          <p:cNvSpPr>
            <a:spLocks noGrp="1"/>
          </p:cNvSpPr>
          <p:nvPr>
            <p:ph type="ftr" sz="quarter" idx="11"/>
          </p:nvPr>
        </p:nvSpPr>
        <p:spPr/>
        <p:txBody>
          <a:bodyPr/>
          <a:lstStyle/>
          <a:p>
            <a:r>
              <a:rPr lang="en-US" smtClean="0"/>
              <a:t>Lawrence Carey, PharmD - TUSP 2014</a:t>
            </a:r>
            <a:endParaRPr lang="en-US"/>
          </a:p>
        </p:txBody>
      </p:sp>
      <p:sp>
        <p:nvSpPr>
          <p:cNvPr id="4" name="Slide Number Placeholder 3"/>
          <p:cNvSpPr>
            <a:spLocks noGrp="1"/>
          </p:cNvSpPr>
          <p:nvPr>
            <p:ph type="sldNum" sz="quarter" idx="12"/>
          </p:nvPr>
        </p:nvSpPr>
        <p:spPr/>
        <p:txBody>
          <a:bodyPr/>
          <a:lstStyle/>
          <a:p>
            <a:fld id="{5EA6D3E2-79FB-4615-85E3-01D4C6F13243}" type="slidenum">
              <a:rPr lang="en-US" smtClean="0"/>
              <a:t>77</a:t>
            </a:fld>
            <a:endParaRPr lang="en-US"/>
          </a:p>
        </p:txBody>
      </p:sp>
    </p:spTree>
    <p:extLst>
      <p:ext uri="{BB962C8B-B14F-4D97-AF65-F5344CB8AC3E}">
        <p14:creationId xmlns:p14="http://schemas.microsoft.com/office/powerpoint/2010/main" val="1173378523"/>
      </p:ext>
    </p:extLst>
  </p:cSld>
  <p:clrMapOvr>
    <a:masterClrMapping/>
  </p:clrMapOvr>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HE Treatment: </a:t>
            </a:r>
            <a:r>
              <a:rPr lang="en-US" dirty="0" err="1" smtClean="0"/>
              <a:t>Rifaximin</a:t>
            </a:r>
            <a:endParaRPr lang="en-US" dirty="0"/>
          </a:p>
        </p:txBody>
      </p:sp>
      <p:sp>
        <p:nvSpPr>
          <p:cNvPr id="3" name="Content Placeholder 2"/>
          <p:cNvSpPr>
            <a:spLocks noGrp="1"/>
          </p:cNvSpPr>
          <p:nvPr>
            <p:ph idx="1"/>
          </p:nvPr>
        </p:nvSpPr>
        <p:spPr/>
        <p:txBody>
          <a:bodyPr>
            <a:normAutofit/>
          </a:bodyPr>
          <a:lstStyle/>
          <a:p>
            <a:r>
              <a:rPr lang="en-US" dirty="0" smtClean="0"/>
              <a:t>Potential risk of </a:t>
            </a:r>
            <a:r>
              <a:rPr lang="en-US" i="1" dirty="0" smtClean="0"/>
              <a:t>C. diff</a:t>
            </a:r>
            <a:r>
              <a:rPr lang="en-US" dirty="0" smtClean="0"/>
              <a:t> infection with prolonged use</a:t>
            </a:r>
          </a:p>
          <a:p>
            <a:r>
              <a:rPr lang="en-US" dirty="0" smtClean="0"/>
              <a:t>Side effects </a:t>
            </a:r>
          </a:p>
          <a:p>
            <a:pPr lvl="1"/>
            <a:r>
              <a:rPr lang="en-US" dirty="0" smtClean="0"/>
              <a:t>Headache </a:t>
            </a:r>
          </a:p>
          <a:p>
            <a:r>
              <a:rPr lang="en-US" dirty="0" smtClean="0"/>
              <a:t>Monitoring </a:t>
            </a:r>
          </a:p>
          <a:p>
            <a:pPr lvl="1"/>
            <a:r>
              <a:rPr lang="en-US" sz="2600" dirty="0" smtClean="0"/>
              <a:t>Resolution of CNS symptoms</a:t>
            </a:r>
            <a:endParaRPr lang="en-US" dirty="0" smtClean="0"/>
          </a:p>
          <a:p>
            <a:pPr marL="0" indent="0" algn="ctr">
              <a:buNone/>
            </a:pPr>
            <a:endParaRPr lang="en-US" sz="2800" dirty="0" smtClean="0"/>
          </a:p>
          <a:p>
            <a:pPr marL="0" indent="0" algn="ctr">
              <a:buNone/>
            </a:pPr>
            <a:r>
              <a:rPr lang="en-US" sz="2800" b="1" i="1" dirty="0" smtClean="0"/>
              <a:t>KEY TO HE: TREAT PATIENT, NOT AMMONIA LEVEL</a:t>
            </a:r>
            <a:endParaRPr lang="en-US" sz="2800" b="1" i="1" dirty="0"/>
          </a:p>
        </p:txBody>
      </p:sp>
      <p:sp>
        <p:nvSpPr>
          <p:cNvPr id="6" name="Footer Placeholder 5"/>
          <p:cNvSpPr>
            <a:spLocks noGrp="1"/>
          </p:cNvSpPr>
          <p:nvPr>
            <p:ph type="ftr" sz="quarter" idx="11"/>
          </p:nvPr>
        </p:nvSpPr>
        <p:spPr/>
        <p:txBody>
          <a:bodyPr/>
          <a:lstStyle/>
          <a:p>
            <a:r>
              <a:rPr lang="en-US" smtClean="0"/>
              <a:t>Lawrence Carey, PharmD - TUSP 2014</a:t>
            </a:r>
            <a:endParaRPr lang="en-US"/>
          </a:p>
        </p:txBody>
      </p:sp>
      <p:sp>
        <p:nvSpPr>
          <p:cNvPr id="4" name="Slide Number Placeholder 3"/>
          <p:cNvSpPr>
            <a:spLocks noGrp="1"/>
          </p:cNvSpPr>
          <p:nvPr>
            <p:ph type="sldNum" sz="quarter" idx="12"/>
          </p:nvPr>
        </p:nvSpPr>
        <p:spPr/>
        <p:txBody>
          <a:bodyPr/>
          <a:lstStyle/>
          <a:p>
            <a:fld id="{5EA6D3E2-79FB-4615-85E3-01D4C6F13243}" type="slidenum">
              <a:rPr lang="en-US" smtClean="0"/>
              <a:t>78</a:t>
            </a:fld>
            <a:endParaRPr lang="en-US"/>
          </a:p>
        </p:txBody>
      </p:sp>
    </p:spTree>
    <p:extLst>
      <p:ext uri="{BB962C8B-B14F-4D97-AF65-F5344CB8AC3E}">
        <p14:creationId xmlns:p14="http://schemas.microsoft.com/office/powerpoint/2010/main" val="3428782242"/>
      </p:ext>
    </p:extLst>
  </p:cSld>
  <p:clrMapOvr>
    <a:masterClrMapping/>
  </p:clrMapOvr>
  <p:timing>
    <p:tnLst>
      <p:par>
        <p:cTn xmlns:p14="http://schemas.microsoft.com/office/powerpoint/2010/mai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HE: Miscellaneous Drugs</a:t>
            </a:r>
            <a:endParaRPr lang="en-US" dirty="0"/>
          </a:p>
        </p:txBody>
      </p:sp>
      <p:sp>
        <p:nvSpPr>
          <p:cNvPr id="3" name="Content Placeholder 2"/>
          <p:cNvSpPr>
            <a:spLocks noGrp="1"/>
          </p:cNvSpPr>
          <p:nvPr>
            <p:ph idx="1"/>
          </p:nvPr>
        </p:nvSpPr>
        <p:spPr/>
        <p:txBody>
          <a:bodyPr/>
          <a:lstStyle/>
          <a:p>
            <a:r>
              <a:rPr lang="en-US" dirty="0" smtClean="0"/>
              <a:t>Neomycin: 3-6 grams po daily x 1-2 weeks</a:t>
            </a:r>
          </a:p>
          <a:p>
            <a:pPr lvl="1"/>
            <a:r>
              <a:rPr lang="en-US" dirty="0" smtClean="0"/>
              <a:t>Aminoglycoside</a:t>
            </a:r>
          </a:p>
          <a:p>
            <a:pPr lvl="1"/>
            <a:r>
              <a:rPr lang="en-US" dirty="0" smtClean="0"/>
              <a:t>Not first-line; use in lactulose-refractory cases</a:t>
            </a:r>
          </a:p>
          <a:p>
            <a:pPr lvl="2"/>
            <a:r>
              <a:rPr lang="en-US" dirty="0" smtClean="0"/>
              <a:t>Irreversible ototoxicity</a:t>
            </a:r>
          </a:p>
          <a:p>
            <a:pPr lvl="2"/>
            <a:r>
              <a:rPr lang="en-US" dirty="0" smtClean="0"/>
              <a:t>Nephrotoxicity</a:t>
            </a:r>
          </a:p>
          <a:p>
            <a:pPr lvl="2"/>
            <a:r>
              <a:rPr lang="en-US" dirty="0" smtClean="0"/>
              <a:t>Risk of </a:t>
            </a:r>
            <a:r>
              <a:rPr lang="en-US" dirty="0" err="1" smtClean="0"/>
              <a:t>superinfection</a:t>
            </a:r>
            <a:endParaRPr lang="en-US" dirty="0" smtClean="0"/>
          </a:p>
          <a:p>
            <a:r>
              <a:rPr lang="en-US" dirty="0" smtClean="0"/>
              <a:t>Metronidazole: 250 mg po BID</a:t>
            </a:r>
          </a:p>
          <a:p>
            <a:pPr lvl="1"/>
            <a:r>
              <a:rPr lang="en-US" dirty="0" smtClean="0"/>
              <a:t>Neurotoxicity 2° to impaired hepatic clearance precludes use </a:t>
            </a:r>
          </a:p>
          <a:p>
            <a:pPr lvl="1"/>
            <a:endParaRPr lang="en-US" dirty="0"/>
          </a:p>
        </p:txBody>
      </p:sp>
      <p:sp>
        <p:nvSpPr>
          <p:cNvPr id="4" name="Footer Placeholder 3"/>
          <p:cNvSpPr>
            <a:spLocks noGrp="1"/>
          </p:cNvSpPr>
          <p:nvPr>
            <p:ph type="ftr" sz="quarter" idx="11"/>
          </p:nvPr>
        </p:nvSpPr>
        <p:spPr/>
        <p:txBody>
          <a:bodyPr/>
          <a:lstStyle/>
          <a:p>
            <a:r>
              <a:rPr lang="en-US" smtClean="0"/>
              <a:t>Lawrence Carey, PharmD - TUSP 2014</a:t>
            </a:r>
            <a:endParaRPr lang="en-US"/>
          </a:p>
        </p:txBody>
      </p:sp>
      <p:sp>
        <p:nvSpPr>
          <p:cNvPr id="5" name="Slide Number Placeholder 4"/>
          <p:cNvSpPr>
            <a:spLocks noGrp="1"/>
          </p:cNvSpPr>
          <p:nvPr>
            <p:ph type="sldNum" sz="quarter" idx="12"/>
          </p:nvPr>
        </p:nvSpPr>
        <p:spPr/>
        <p:txBody>
          <a:bodyPr/>
          <a:lstStyle/>
          <a:p>
            <a:fld id="{5EA6D3E2-79FB-4615-85E3-01D4C6F13243}" type="slidenum">
              <a:rPr lang="en-US" smtClean="0"/>
              <a:t>79</a:t>
            </a:fld>
            <a:endParaRPr lang="en-US"/>
          </a:p>
        </p:txBody>
      </p:sp>
    </p:spTree>
    <p:extLst>
      <p:ext uri="{BB962C8B-B14F-4D97-AF65-F5344CB8AC3E}">
        <p14:creationId xmlns:p14="http://schemas.microsoft.com/office/powerpoint/2010/main" val="2294753171"/>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ChangeArrowheads="1"/>
          </p:cNvSpPr>
          <p:nvPr>
            <p:ph type="title"/>
          </p:nvPr>
        </p:nvSpPr>
        <p:spPr>
          <a:xfrm>
            <a:off x="304800" y="76200"/>
            <a:ext cx="8534400" cy="1143000"/>
          </a:xfrm>
        </p:spPr>
        <p:txBody>
          <a:bodyPr/>
          <a:lstStyle/>
          <a:p>
            <a:pPr eaLnBrk="1" hangingPunct="1"/>
            <a:r>
              <a:rPr lang="en-US" dirty="0" smtClean="0">
                <a:solidFill>
                  <a:srgbClr val="FFFF00"/>
                </a:solidFill>
              </a:rPr>
              <a:t>Summary: Hepatic Blood Flow</a:t>
            </a:r>
          </a:p>
        </p:txBody>
      </p:sp>
      <p:sp>
        <p:nvSpPr>
          <p:cNvPr id="2" name="Footer Placeholder 1"/>
          <p:cNvSpPr>
            <a:spLocks noGrp="1"/>
          </p:cNvSpPr>
          <p:nvPr>
            <p:ph type="ftr" sz="quarter" idx="11"/>
          </p:nvPr>
        </p:nvSpPr>
        <p:spPr/>
        <p:txBody>
          <a:bodyPr/>
          <a:lstStyle/>
          <a:p>
            <a:r>
              <a:rPr lang="en-US" smtClean="0"/>
              <a:t>Lawrence Carey, PharmD - TUSP 2014</a:t>
            </a:r>
            <a:endParaRPr lang="en-US"/>
          </a:p>
        </p:txBody>
      </p:sp>
      <p:sp>
        <p:nvSpPr>
          <p:cNvPr id="7171" name="Rectangle 10"/>
          <p:cNvSpPr>
            <a:spLocks noChangeArrowheads="1"/>
          </p:cNvSpPr>
          <p:nvPr/>
        </p:nvSpPr>
        <p:spPr bwMode="auto">
          <a:xfrm>
            <a:off x="762000" y="5943600"/>
            <a:ext cx="7620000" cy="609600"/>
          </a:xfrm>
          <a:prstGeom prst="rect">
            <a:avLst/>
          </a:prstGeom>
          <a:solidFill>
            <a:schemeClr val="bg1"/>
          </a:solidFill>
          <a:ln w="12700" cap="sq">
            <a:solidFill>
              <a:schemeClr val="tx1"/>
            </a:solidFill>
            <a:miter lim="800000"/>
            <a:headEnd type="none" w="sm" len="sm"/>
            <a:tailEnd type="none" w="sm" len="sm"/>
          </a:ln>
        </p:spPr>
        <p:txBody>
          <a:bodyPr wrap="none" anchor="ctr"/>
          <a:lstStyle/>
          <a:p>
            <a:pPr algn="ctr"/>
            <a:r>
              <a:rPr lang="en-US" sz="2400" b="1">
                <a:solidFill>
                  <a:schemeClr val="tx1"/>
                </a:solidFill>
              </a:rPr>
              <a:t>Stomach, Intestine, and Spleen</a:t>
            </a:r>
          </a:p>
        </p:txBody>
      </p:sp>
      <p:sp>
        <p:nvSpPr>
          <p:cNvPr id="7172" name="Rectangle 21"/>
          <p:cNvSpPr>
            <a:spLocks noChangeArrowheads="1"/>
          </p:cNvSpPr>
          <p:nvPr/>
        </p:nvSpPr>
        <p:spPr bwMode="auto">
          <a:xfrm>
            <a:off x="6096000" y="2876550"/>
            <a:ext cx="228600" cy="3067050"/>
          </a:xfrm>
          <a:prstGeom prst="rect">
            <a:avLst/>
          </a:prstGeom>
          <a:solidFill>
            <a:srgbClr val="FF0000"/>
          </a:solidFill>
          <a:ln w="12700" cap="sq">
            <a:solidFill>
              <a:schemeClr val="tx1"/>
            </a:solidFill>
            <a:miter lim="800000"/>
            <a:headEnd type="none" w="sm" len="sm"/>
            <a:tailEnd type="none" w="sm" len="sm"/>
          </a:ln>
        </p:spPr>
        <p:txBody>
          <a:bodyPr wrap="none" anchor="ctr"/>
          <a:lstStyle/>
          <a:p>
            <a:endParaRPr lang="en-US" sz="1800">
              <a:solidFill>
                <a:schemeClr val="tx1"/>
              </a:solidFill>
            </a:endParaRPr>
          </a:p>
        </p:txBody>
      </p:sp>
      <p:sp>
        <p:nvSpPr>
          <p:cNvPr id="7173" name="Rectangle 20"/>
          <p:cNvSpPr>
            <a:spLocks noChangeArrowheads="1"/>
          </p:cNvSpPr>
          <p:nvPr/>
        </p:nvSpPr>
        <p:spPr bwMode="auto">
          <a:xfrm rot="-2819613">
            <a:off x="4872037" y="2859088"/>
            <a:ext cx="2422525" cy="260350"/>
          </a:xfrm>
          <a:prstGeom prst="rect">
            <a:avLst/>
          </a:prstGeom>
          <a:solidFill>
            <a:srgbClr val="FF0000"/>
          </a:solidFill>
          <a:ln w="12700" cap="sq">
            <a:solidFill>
              <a:schemeClr val="tx1"/>
            </a:solidFill>
            <a:miter lim="800000"/>
            <a:headEnd type="none" w="sm" len="sm"/>
            <a:tailEnd type="none" w="sm" len="sm"/>
          </a:ln>
        </p:spPr>
        <p:txBody>
          <a:bodyPr wrap="none" anchor="ctr"/>
          <a:lstStyle/>
          <a:p>
            <a:endParaRPr lang="en-US" sz="1800">
              <a:solidFill>
                <a:schemeClr val="tx1"/>
              </a:solidFill>
            </a:endParaRPr>
          </a:p>
        </p:txBody>
      </p:sp>
      <p:sp>
        <p:nvSpPr>
          <p:cNvPr id="7174" name="Rectangle 17"/>
          <p:cNvSpPr>
            <a:spLocks noChangeArrowheads="1"/>
          </p:cNvSpPr>
          <p:nvPr/>
        </p:nvSpPr>
        <p:spPr bwMode="auto">
          <a:xfrm rot="-2462405">
            <a:off x="2981325" y="1849438"/>
            <a:ext cx="303213" cy="2281237"/>
          </a:xfrm>
          <a:prstGeom prst="rect">
            <a:avLst/>
          </a:prstGeom>
          <a:solidFill>
            <a:srgbClr val="00CCFF"/>
          </a:solidFill>
          <a:ln w="12700" cap="sq">
            <a:solidFill>
              <a:schemeClr val="tx1"/>
            </a:solidFill>
            <a:miter lim="800000"/>
            <a:headEnd type="none" w="sm" len="sm"/>
            <a:tailEnd type="none" w="sm" len="sm"/>
          </a:ln>
        </p:spPr>
        <p:txBody>
          <a:bodyPr wrap="none" anchor="ctr"/>
          <a:lstStyle/>
          <a:p>
            <a:endParaRPr lang="en-US" sz="1800">
              <a:solidFill>
                <a:schemeClr val="tx1"/>
              </a:solidFill>
            </a:endParaRPr>
          </a:p>
        </p:txBody>
      </p:sp>
      <p:sp>
        <p:nvSpPr>
          <p:cNvPr id="7175" name="Rectangle 13"/>
          <p:cNvSpPr>
            <a:spLocks noChangeArrowheads="1"/>
          </p:cNvSpPr>
          <p:nvPr/>
        </p:nvSpPr>
        <p:spPr bwMode="auto">
          <a:xfrm>
            <a:off x="4724400" y="1931988"/>
            <a:ext cx="4419600" cy="314325"/>
          </a:xfrm>
          <a:prstGeom prst="rect">
            <a:avLst/>
          </a:prstGeom>
          <a:gradFill rotWithShape="0">
            <a:gsLst>
              <a:gs pos="0">
                <a:srgbClr val="FF0000"/>
              </a:gs>
              <a:gs pos="100000">
                <a:srgbClr val="B90000"/>
              </a:gs>
            </a:gsLst>
            <a:lin ang="0" scaled="1"/>
          </a:gradFill>
          <a:ln w="12700" cap="sq">
            <a:solidFill>
              <a:schemeClr val="tx1"/>
            </a:solidFill>
            <a:miter lim="800000"/>
            <a:headEnd type="none" w="sm" len="sm"/>
            <a:tailEnd type="none" w="sm" len="sm"/>
          </a:ln>
        </p:spPr>
        <p:txBody>
          <a:bodyPr wrap="none" anchor="ctr"/>
          <a:lstStyle/>
          <a:p>
            <a:r>
              <a:rPr lang="en-US" sz="2800" b="1" dirty="0">
                <a:solidFill>
                  <a:schemeClr val="tx1"/>
                </a:solidFill>
              </a:rPr>
              <a:t>       </a:t>
            </a:r>
            <a:r>
              <a:rPr lang="en-US" sz="2800" b="1" dirty="0" smtClean="0">
                <a:solidFill>
                  <a:schemeClr val="tx1"/>
                </a:solidFill>
              </a:rPr>
              <a:t>   Aorta</a:t>
            </a:r>
            <a:endParaRPr lang="en-US" sz="2800" b="1" dirty="0">
              <a:solidFill>
                <a:schemeClr val="tx1"/>
              </a:solidFill>
            </a:endParaRPr>
          </a:p>
        </p:txBody>
      </p:sp>
      <p:sp>
        <p:nvSpPr>
          <p:cNvPr id="7176" name="Rectangle 14"/>
          <p:cNvSpPr>
            <a:spLocks noChangeArrowheads="1"/>
          </p:cNvSpPr>
          <p:nvPr/>
        </p:nvSpPr>
        <p:spPr bwMode="auto">
          <a:xfrm>
            <a:off x="0" y="1931988"/>
            <a:ext cx="4343400" cy="314325"/>
          </a:xfrm>
          <a:prstGeom prst="rect">
            <a:avLst/>
          </a:prstGeom>
          <a:gradFill rotWithShape="0">
            <a:gsLst>
              <a:gs pos="0">
                <a:srgbClr val="009AC1"/>
              </a:gs>
              <a:gs pos="100000">
                <a:srgbClr val="00CCFF"/>
              </a:gs>
            </a:gsLst>
            <a:lin ang="0" scaled="1"/>
          </a:gradFill>
          <a:ln w="12700" cap="sq">
            <a:solidFill>
              <a:schemeClr val="tx1"/>
            </a:solidFill>
            <a:miter lim="800000"/>
            <a:headEnd type="none" w="sm" len="sm"/>
            <a:tailEnd type="none" w="sm" len="sm"/>
          </a:ln>
        </p:spPr>
        <p:txBody>
          <a:bodyPr wrap="none" anchor="ctr"/>
          <a:lstStyle/>
          <a:p>
            <a:r>
              <a:rPr lang="en-US" sz="2800" b="1">
                <a:solidFill>
                  <a:schemeClr val="tx1"/>
                </a:solidFill>
              </a:rPr>
              <a:t>Inferior vena cava</a:t>
            </a:r>
          </a:p>
        </p:txBody>
      </p:sp>
      <p:sp>
        <p:nvSpPr>
          <p:cNvPr id="7177" name="Rectangle 15"/>
          <p:cNvSpPr>
            <a:spLocks noChangeArrowheads="1"/>
          </p:cNvSpPr>
          <p:nvPr/>
        </p:nvSpPr>
        <p:spPr bwMode="auto">
          <a:xfrm>
            <a:off x="4495800" y="4764088"/>
            <a:ext cx="304800" cy="1179512"/>
          </a:xfrm>
          <a:prstGeom prst="rect">
            <a:avLst/>
          </a:prstGeom>
          <a:gradFill rotWithShape="1">
            <a:gsLst>
              <a:gs pos="0">
                <a:srgbClr val="0087A9"/>
              </a:gs>
              <a:gs pos="100000">
                <a:srgbClr val="00CCFF"/>
              </a:gs>
            </a:gsLst>
            <a:lin ang="0" scaled="1"/>
          </a:gradFill>
          <a:ln w="12700" cap="sq">
            <a:solidFill>
              <a:schemeClr val="tx1"/>
            </a:solidFill>
            <a:miter lim="800000"/>
            <a:headEnd type="none" w="sm" len="sm"/>
            <a:tailEnd type="none" w="sm" len="sm"/>
          </a:ln>
        </p:spPr>
        <p:txBody>
          <a:bodyPr wrap="none" anchor="ctr"/>
          <a:lstStyle/>
          <a:p>
            <a:endParaRPr lang="en-US" sz="1800">
              <a:solidFill>
                <a:schemeClr val="tx1"/>
              </a:solidFill>
            </a:endParaRPr>
          </a:p>
        </p:txBody>
      </p:sp>
      <p:sp>
        <p:nvSpPr>
          <p:cNvPr id="7178" name="Text Box 16"/>
          <p:cNvSpPr txBox="1">
            <a:spLocks noChangeArrowheads="1"/>
          </p:cNvSpPr>
          <p:nvPr/>
        </p:nvSpPr>
        <p:spPr bwMode="auto">
          <a:xfrm>
            <a:off x="2667000" y="5014913"/>
            <a:ext cx="1905000"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b="1" dirty="0">
                <a:solidFill>
                  <a:schemeClr val="bg1"/>
                </a:solidFill>
                <a:latin typeface="Calibri" pitchFamily="34" charset="0"/>
              </a:rPr>
              <a:t>Portal</a:t>
            </a:r>
            <a:r>
              <a:rPr lang="en-US" b="1" dirty="0">
                <a:latin typeface="Calibri" pitchFamily="34" charset="0"/>
              </a:rPr>
              <a:t> </a:t>
            </a:r>
            <a:r>
              <a:rPr lang="en-US" b="1" dirty="0">
                <a:solidFill>
                  <a:schemeClr val="bg1"/>
                </a:solidFill>
                <a:latin typeface="Calibri" pitchFamily="34" charset="0"/>
              </a:rPr>
              <a:t>vein</a:t>
            </a:r>
          </a:p>
        </p:txBody>
      </p:sp>
      <p:sp>
        <p:nvSpPr>
          <p:cNvPr id="7179" name="Text Box 18"/>
          <p:cNvSpPr txBox="1">
            <a:spLocks noChangeArrowheads="1"/>
          </p:cNvSpPr>
          <p:nvPr/>
        </p:nvSpPr>
        <p:spPr bwMode="auto">
          <a:xfrm>
            <a:off x="990600" y="2954338"/>
            <a:ext cx="2895600" cy="48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b="1" dirty="0">
                <a:solidFill>
                  <a:schemeClr val="bg1"/>
                </a:solidFill>
                <a:latin typeface="Calibri" pitchFamily="34" charset="0"/>
              </a:rPr>
              <a:t>Hepatic vein</a:t>
            </a:r>
          </a:p>
        </p:txBody>
      </p:sp>
      <p:sp>
        <p:nvSpPr>
          <p:cNvPr id="7180" name="Text Box 23"/>
          <p:cNvSpPr txBox="1">
            <a:spLocks noChangeArrowheads="1"/>
          </p:cNvSpPr>
          <p:nvPr/>
        </p:nvSpPr>
        <p:spPr bwMode="auto">
          <a:xfrm>
            <a:off x="6553200" y="2482850"/>
            <a:ext cx="2362200" cy="490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b="1" dirty="0">
                <a:solidFill>
                  <a:schemeClr val="bg1"/>
                </a:solidFill>
                <a:latin typeface="Calibri" pitchFamily="34" charset="0"/>
              </a:rPr>
              <a:t>Hepatic artery</a:t>
            </a:r>
          </a:p>
        </p:txBody>
      </p:sp>
      <p:sp>
        <p:nvSpPr>
          <p:cNvPr id="7181" name="Text Box 24"/>
          <p:cNvSpPr txBox="1">
            <a:spLocks noChangeArrowheads="1"/>
          </p:cNvSpPr>
          <p:nvPr/>
        </p:nvSpPr>
        <p:spPr bwMode="auto">
          <a:xfrm>
            <a:off x="6324600" y="4337050"/>
            <a:ext cx="2362200" cy="885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spcBef>
                <a:spcPct val="50000"/>
              </a:spcBef>
            </a:pPr>
            <a:r>
              <a:rPr lang="en-US" b="1" dirty="0">
                <a:solidFill>
                  <a:schemeClr val="bg1"/>
                </a:solidFill>
                <a:latin typeface="Calibri" pitchFamily="34" charset="0"/>
              </a:rPr>
              <a:t>Arteries to digestive tract</a:t>
            </a:r>
          </a:p>
        </p:txBody>
      </p:sp>
      <p:sp>
        <p:nvSpPr>
          <p:cNvPr id="7182" name="Line 25"/>
          <p:cNvSpPr>
            <a:spLocks noChangeShapeType="1"/>
          </p:cNvSpPr>
          <p:nvPr/>
        </p:nvSpPr>
        <p:spPr bwMode="auto">
          <a:xfrm>
            <a:off x="6705600" y="2089150"/>
            <a:ext cx="990600" cy="0"/>
          </a:xfrm>
          <a:prstGeom prst="line">
            <a:avLst/>
          </a:prstGeom>
          <a:noFill/>
          <a:ln w="25400" cap="sq">
            <a:solidFill>
              <a:schemeClr val="tx1"/>
            </a:solidFill>
            <a:miter lim="800000"/>
            <a:headEnd type="none" w="sm" len="sm"/>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7183" name="Line 26"/>
          <p:cNvSpPr>
            <a:spLocks noChangeShapeType="1"/>
          </p:cNvSpPr>
          <p:nvPr/>
        </p:nvSpPr>
        <p:spPr bwMode="auto">
          <a:xfrm flipH="1">
            <a:off x="5791200" y="2719388"/>
            <a:ext cx="609600" cy="628650"/>
          </a:xfrm>
          <a:prstGeom prst="line">
            <a:avLst/>
          </a:prstGeom>
          <a:noFill/>
          <a:ln w="25400" cap="sq">
            <a:solidFill>
              <a:schemeClr val="tx1"/>
            </a:solidFill>
            <a:miter lim="800000"/>
            <a:headEnd type="none" w="sm" len="sm"/>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7184" name="Line 27"/>
          <p:cNvSpPr>
            <a:spLocks noChangeShapeType="1"/>
          </p:cNvSpPr>
          <p:nvPr/>
        </p:nvSpPr>
        <p:spPr bwMode="auto">
          <a:xfrm rot="18900690" flipH="1">
            <a:off x="5713413" y="3130550"/>
            <a:ext cx="1066800" cy="1100138"/>
          </a:xfrm>
          <a:prstGeom prst="line">
            <a:avLst/>
          </a:prstGeom>
          <a:noFill/>
          <a:ln w="25400" cap="sq">
            <a:solidFill>
              <a:schemeClr val="tx1"/>
            </a:solidFill>
            <a:miter lim="800000"/>
            <a:headEnd type="none" w="sm" len="sm"/>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7185" name="Line 30"/>
          <p:cNvSpPr>
            <a:spLocks noChangeShapeType="1"/>
          </p:cNvSpPr>
          <p:nvPr/>
        </p:nvSpPr>
        <p:spPr bwMode="auto">
          <a:xfrm flipV="1">
            <a:off x="4648200" y="5078413"/>
            <a:ext cx="0" cy="628650"/>
          </a:xfrm>
          <a:prstGeom prst="line">
            <a:avLst/>
          </a:prstGeom>
          <a:noFill/>
          <a:ln w="25400" cap="sq">
            <a:solidFill>
              <a:schemeClr val="tx1"/>
            </a:solidFill>
            <a:miter lim="800000"/>
            <a:headEnd type="none" w="sm" len="sm"/>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7186" name="Line 31"/>
          <p:cNvSpPr>
            <a:spLocks noChangeShapeType="1"/>
          </p:cNvSpPr>
          <p:nvPr/>
        </p:nvSpPr>
        <p:spPr bwMode="auto">
          <a:xfrm flipH="1" flipV="1">
            <a:off x="3048000" y="2797175"/>
            <a:ext cx="685800" cy="787400"/>
          </a:xfrm>
          <a:prstGeom prst="line">
            <a:avLst/>
          </a:prstGeom>
          <a:noFill/>
          <a:ln w="25400" cap="sq">
            <a:solidFill>
              <a:schemeClr val="tx1"/>
            </a:solidFill>
            <a:miter lim="800000"/>
            <a:headEnd type="none" w="sm" len="sm"/>
            <a:tailEnd type="triangle" w="med" len="med"/>
          </a:ln>
          <a:extLst>
            <a:ext uri="{909E8E84-426E-40dd-AFC4-6F175D3DCCD1}">
              <a14:hiddenFill xmlns:a14="http://schemas.microsoft.com/office/drawing/2010/main">
                <a:noFill/>
              </a14:hiddenFill>
            </a:ext>
          </a:extLst>
        </p:spPr>
        <p:txBody>
          <a:bodyPr wrap="none"/>
          <a:lstStyle/>
          <a:p>
            <a:endParaRPr lang="en-US"/>
          </a:p>
        </p:txBody>
      </p:sp>
      <p:sp>
        <p:nvSpPr>
          <p:cNvPr id="7187" name="Line 32"/>
          <p:cNvSpPr>
            <a:spLocks noChangeShapeType="1"/>
          </p:cNvSpPr>
          <p:nvPr/>
        </p:nvSpPr>
        <p:spPr bwMode="auto">
          <a:xfrm>
            <a:off x="3200400" y="2089150"/>
            <a:ext cx="381000" cy="0"/>
          </a:xfrm>
          <a:prstGeom prst="line">
            <a:avLst/>
          </a:prstGeom>
          <a:noFill/>
          <a:ln w="25400" cap="sq">
            <a:solidFill>
              <a:schemeClr val="tx1"/>
            </a:solidFill>
            <a:miter lim="800000"/>
            <a:headEnd type="none" w="sm" len="sm"/>
            <a:tailEnd type="triangle" w="med" len="med"/>
          </a:ln>
          <a:extLst>
            <a:ext uri="{909E8E84-426E-40dd-AFC4-6F175D3DCCD1}">
              <a14:hiddenFill xmlns:a14="http://schemas.microsoft.com/office/drawing/2010/main">
                <a:noFill/>
              </a14:hiddenFill>
            </a:ext>
          </a:extLst>
        </p:spPr>
        <p:txBody>
          <a:bodyPr wrap="none"/>
          <a:lstStyle/>
          <a:p>
            <a:endParaRPr lang="en-US"/>
          </a:p>
        </p:txBody>
      </p:sp>
      <p:pic>
        <p:nvPicPr>
          <p:cNvPr id="7188" name="Picture 36" descr="816_liv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33800" y="3735388"/>
            <a:ext cx="1905000" cy="1293812"/>
          </a:xfrm>
          <a:prstGeom prst="rect">
            <a:avLst/>
          </a:prstGeom>
          <a:noFill/>
          <a:ln w="50800">
            <a:solidFill>
              <a:schemeClr val="folHlink"/>
            </a:solidFill>
            <a:miter lim="800000"/>
            <a:headEnd/>
            <a:tailEnd/>
          </a:ln>
          <a:extLst>
            <a:ext uri="{909E8E84-426E-40dd-AFC4-6F175D3DCCD1}">
              <a14:hiddenFill xmlns:a14="http://schemas.microsoft.com/office/drawing/2010/main">
                <a:solidFill>
                  <a:srgbClr val="FFFFFF"/>
                </a:solidFill>
              </a14:hiddenFill>
            </a:ext>
          </a:extLst>
        </p:spPr>
      </p:pic>
      <p:pic>
        <p:nvPicPr>
          <p:cNvPr id="7189" name="Picture 42" descr="Heart%20works"/>
          <p:cNvPicPr>
            <a:picLocks noChangeAspect="1" noChangeArrowheads="1"/>
          </p:cNvPicPr>
          <p:nvPr/>
        </p:nvPicPr>
        <p:blipFill>
          <a:blip r:embed="rId3">
            <a:extLst>
              <a:ext uri="{28A0092B-C50C-407E-A947-70E740481C1C}">
                <a14:useLocalDpi xmlns:a14="http://schemas.microsoft.com/office/drawing/2010/main" val="0"/>
              </a:ext>
            </a:extLst>
          </a:blip>
          <a:srcRect l="13715" t="9143" r="20000" b="13142"/>
          <a:stretch>
            <a:fillRect/>
          </a:stretch>
        </p:blipFill>
        <p:spPr bwMode="auto">
          <a:xfrm>
            <a:off x="3656013" y="1066800"/>
            <a:ext cx="1754187" cy="212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90" name="Picture 46" descr="gast_0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91400" y="5410200"/>
            <a:ext cx="1238250" cy="1238250"/>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7191" name="Rectangle 9"/>
          <p:cNvSpPr>
            <a:spLocks noChangeArrowheads="1"/>
          </p:cNvSpPr>
          <p:nvPr/>
        </p:nvSpPr>
        <p:spPr bwMode="auto">
          <a:xfrm>
            <a:off x="4343400" y="4343400"/>
            <a:ext cx="1676400" cy="99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nchor="ctr"/>
          <a:lstStyle/>
          <a:p>
            <a:pPr algn="ctr"/>
            <a:r>
              <a:rPr lang="en-US" sz="2400" b="1">
                <a:solidFill>
                  <a:schemeClr val="tx1"/>
                </a:solidFill>
              </a:rPr>
              <a:t>Liver</a:t>
            </a:r>
          </a:p>
        </p:txBody>
      </p:sp>
      <p:pic>
        <p:nvPicPr>
          <p:cNvPr id="7192" name="Picture 48" descr="gast_0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4350" y="5410200"/>
            <a:ext cx="1238250" cy="1238250"/>
          </a:xfrm>
          <a:prstGeom prst="rect">
            <a:avLst/>
          </a:prstGeom>
          <a:noFill/>
          <a:ln w="38100">
            <a:solidFill>
              <a:schemeClr val="tx1"/>
            </a:solidFill>
            <a:miter lim="800000"/>
            <a:headEnd/>
            <a:tailEnd/>
          </a:ln>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2"/>
          </p:nvPr>
        </p:nvSpPr>
        <p:spPr/>
        <p:txBody>
          <a:bodyPr/>
          <a:lstStyle/>
          <a:p>
            <a:fld id="{5EA6D3E2-79FB-4615-85E3-01D4C6F13243}" type="slidenum">
              <a:rPr lang="en-US" smtClean="0"/>
              <a:t>8</a:t>
            </a:fld>
            <a:endParaRPr lang="en-US"/>
          </a:p>
        </p:txBody>
      </p:sp>
    </p:spTree>
    <p:extLst>
      <p:ext uri="{BB962C8B-B14F-4D97-AF65-F5344CB8AC3E}">
        <p14:creationId xmlns:p14="http://schemas.microsoft.com/office/powerpoint/2010/main" val="851528562"/>
      </p:ext>
    </p:extLst>
  </p:cSld>
  <p:clrMapOvr>
    <a:masterClrMapping/>
  </p:clrMapOvr>
  <p:timing>
    <p:tnLst>
      <p:par>
        <p:cTn xmlns:p14="http://schemas.microsoft.com/office/powerpoint/2010/mai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normAutofit/>
          </a:bodyPr>
          <a:lstStyle/>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pPr marL="0" indent="0" algn="r">
              <a:buNone/>
            </a:pPr>
            <a:r>
              <a:rPr lang="en-US" sz="1600" dirty="0" err="1" smtClean="0"/>
              <a:t>Porth</a:t>
            </a:r>
            <a:r>
              <a:rPr lang="en-US" sz="1600" dirty="0" smtClean="0"/>
              <a:t> CM. In </a:t>
            </a:r>
            <a:r>
              <a:rPr lang="en-US" sz="1600" i="1" dirty="0" smtClean="0"/>
              <a:t>Essentials of Pathophysiology</a:t>
            </a:r>
            <a:r>
              <a:rPr lang="en-US" sz="1600" dirty="0" smtClean="0"/>
              <a:t>, 3</a:t>
            </a:r>
            <a:r>
              <a:rPr lang="en-US" sz="1600" baseline="30000" dirty="0" smtClean="0"/>
              <a:t>rd</a:t>
            </a:r>
            <a:r>
              <a:rPr lang="en-US" sz="1600" dirty="0" smtClean="0"/>
              <a:t> edition, 2011.</a:t>
            </a:r>
            <a:endParaRPr lang="en-US" sz="1600" dirty="0"/>
          </a:p>
        </p:txBody>
      </p:sp>
      <p:sp>
        <p:nvSpPr>
          <p:cNvPr id="6" name="Footer Placeholder 5"/>
          <p:cNvSpPr>
            <a:spLocks noGrp="1"/>
          </p:cNvSpPr>
          <p:nvPr>
            <p:ph type="ftr" sz="quarter" idx="11"/>
          </p:nvPr>
        </p:nvSpPr>
        <p:spPr/>
        <p:txBody>
          <a:bodyPr/>
          <a:lstStyle/>
          <a:p>
            <a:r>
              <a:rPr lang="en-US" smtClean="0"/>
              <a:t>Lawrence Carey, PharmD - TUSP 2014</a:t>
            </a:r>
            <a:endParaRPr lang="en-US"/>
          </a:p>
        </p:txBody>
      </p:sp>
      <p:pic>
        <p:nvPicPr>
          <p:cNvPr id="409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0200" y="1371600"/>
            <a:ext cx="5963778" cy="40013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Slide Number Placeholder 3"/>
          <p:cNvSpPr>
            <a:spLocks noGrp="1"/>
          </p:cNvSpPr>
          <p:nvPr>
            <p:ph type="sldNum" sz="quarter" idx="12"/>
          </p:nvPr>
        </p:nvSpPr>
        <p:spPr/>
        <p:txBody>
          <a:bodyPr/>
          <a:lstStyle/>
          <a:p>
            <a:fld id="{5EA6D3E2-79FB-4615-85E3-01D4C6F13243}" type="slidenum">
              <a:rPr lang="en-US" smtClean="0"/>
              <a:t>80</a:t>
            </a:fld>
            <a:endParaRPr lang="en-US"/>
          </a:p>
        </p:txBody>
      </p:sp>
    </p:spTree>
    <p:extLst>
      <p:ext uri="{BB962C8B-B14F-4D97-AF65-F5344CB8AC3E}">
        <p14:creationId xmlns:p14="http://schemas.microsoft.com/office/powerpoint/2010/main" val="4240026002"/>
      </p:ext>
    </p:extLst>
  </p:cSld>
  <p:clrMapOvr>
    <a:masterClrMapping/>
  </p:clrMapOvr>
  <p:timing>
    <p:tnLst>
      <p:par>
        <p:cTn xmlns:p14="http://schemas.microsoft.com/office/powerpoint/2010/mai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solidFill>
                  <a:srgbClr val="FFFF00"/>
                </a:solidFill>
              </a:rPr>
              <a:t>Practice Case To Be Posted on BB</a:t>
            </a:r>
            <a:endParaRPr lang="en-US" dirty="0">
              <a:solidFill>
                <a:srgbClr val="FFFF00"/>
              </a:solidFill>
            </a:endParaRPr>
          </a:p>
        </p:txBody>
      </p:sp>
      <p:sp>
        <p:nvSpPr>
          <p:cNvPr id="8" name="Subtitle 7"/>
          <p:cNvSpPr>
            <a:spLocks noGrp="1"/>
          </p:cNvSpPr>
          <p:nvPr>
            <p:ph type="subTitle" idx="1"/>
          </p:nvPr>
        </p:nvSpPr>
        <p:spPr/>
        <p:txBody>
          <a:bodyPr/>
          <a:lstStyle/>
          <a:p>
            <a:endParaRPr lang="en-US"/>
          </a:p>
        </p:txBody>
      </p:sp>
    </p:spTree>
    <p:extLst>
      <p:ext uri="{BB962C8B-B14F-4D97-AF65-F5344CB8AC3E}">
        <p14:creationId xmlns:p14="http://schemas.microsoft.com/office/powerpoint/2010/main" val="66713087"/>
      </p:ext>
    </p:extLst>
  </p:cSld>
  <p:clrMapOvr>
    <a:masterClrMapping/>
  </p:clrMapOvr>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Questions?</a:t>
            </a:r>
            <a:endParaRPr lang="en-US" dirty="0"/>
          </a:p>
        </p:txBody>
      </p:sp>
      <p:sp>
        <p:nvSpPr>
          <p:cNvPr id="3" name="Content Placeholder 2"/>
          <p:cNvSpPr>
            <a:spLocks noGrp="1"/>
          </p:cNvSpPr>
          <p:nvPr>
            <p:ph idx="1"/>
          </p:nvPr>
        </p:nvSpPr>
        <p:spPr/>
        <p:txBody>
          <a:bodyPr/>
          <a:lstStyle/>
          <a:p>
            <a:endParaRPr lang="en-US" dirty="0"/>
          </a:p>
        </p:txBody>
      </p:sp>
      <p:sp>
        <p:nvSpPr>
          <p:cNvPr id="6" name="Footer Placeholder 5"/>
          <p:cNvSpPr>
            <a:spLocks noGrp="1"/>
          </p:cNvSpPr>
          <p:nvPr>
            <p:ph type="ftr" sz="quarter" idx="11"/>
          </p:nvPr>
        </p:nvSpPr>
        <p:spPr/>
        <p:txBody>
          <a:bodyPr/>
          <a:lstStyle/>
          <a:p>
            <a:r>
              <a:rPr lang="en-US" smtClean="0"/>
              <a:t>Lawrence Carey, PharmD - TUSP 2014</a:t>
            </a:r>
            <a:endParaRPr lang="en-US"/>
          </a:p>
        </p:txBody>
      </p:sp>
      <p:pic>
        <p:nvPicPr>
          <p:cNvPr id="1029" name="Picture 5" descr="C:\Users\careyl\AppData\Local\Microsoft\Windows\Temporary Internet Files\Content.IE5\LBLRP9VS\MC900441498[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43428" y="1600428"/>
            <a:ext cx="3657143" cy="3657143"/>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p:cNvSpPr>
            <a:spLocks noGrp="1"/>
          </p:cNvSpPr>
          <p:nvPr>
            <p:ph type="sldNum" sz="quarter" idx="12"/>
          </p:nvPr>
        </p:nvSpPr>
        <p:spPr/>
        <p:txBody>
          <a:bodyPr/>
          <a:lstStyle/>
          <a:p>
            <a:fld id="{5EA6D3E2-79FB-4615-85E3-01D4C6F13243}" type="slidenum">
              <a:rPr lang="en-US" smtClean="0"/>
              <a:t>82</a:t>
            </a:fld>
            <a:endParaRPr lang="en-US"/>
          </a:p>
        </p:txBody>
      </p:sp>
    </p:spTree>
    <p:extLst>
      <p:ext uri="{BB962C8B-B14F-4D97-AF65-F5344CB8AC3E}">
        <p14:creationId xmlns:p14="http://schemas.microsoft.com/office/powerpoint/2010/main" val="1914139037"/>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Hepatocyte: Functions</a:t>
            </a:r>
            <a:endParaRPr lang="en-US" dirty="0"/>
          </a:p>
        </p:txBody>
      </p:sp>
      <p:sp>
        <p:nvSpPr>
          <p:cNvPr id="3" name="Content Placeholder 2"/>
          <p:cNvSpPr>
            <a:spLocks noGrp="1"/>
          </p:cNvSpPr>
          <p:nvPr>
            <p:ph idx="1"/>
          </p:nvPr>
        </p:nvSpPr>
        <p:spPr/>
        <p:txBody>
          <a:bodyPr>
            <a:normAutofit/>
          </a:bodyPr>
          <a:lstStyle/>
          <a:p>
            <a:r>
              <a:rPr lang="en-US" dirty="0" smtClean="0"/>
              <a:t>Hepatocytes  = hepatic parenchyma</a:t>
            </a:r>
          </a:p>
          <a:p>
            <a:pPr lvl="1"/>
            <a:r>
              <a:rPr lang="en-US" dirty="0" smtClean="0"/>
              <a:t>Account for 70-80% of liver’s mass</a:t>
            </a:r>
          </a:p>
          <a:p>
            <a:pPr lvl="1"/>
            <a:r>
              <a:rPr lang="en-US" dirty="0" smtClean="0"/>
              <a:t>Hepatocytes closer to portal triad have most </a:t>
            </a:r>
            <a:r>
              <a:rPr lang="en-US" dirty="0" smtClean="0">
                <a:solidFill>
                  <a:srgbClr val="FF0000"/>
                </a:solidFill>
              </a:rPr>
              <a:t>oxygen</a:t>
            </a:r>
            <a:r>
              <a:rPr lang="en-US" dirty="0" smtClean="0"/>
              <a:t> saturation capacity</a:t>
            </a:r>
          </a:p>
          <a:p>
            <a:pPr lvl="2"/>
            <a:r>
              <a:rPr lang="en-US" dirty="0" smtClean="0"/>
              <a:t>Also higher levels of glutathione, glucagon synthesis</a:t>
            </a:r>
          </a:p>
          <a:p>
            <a:pPr lvl="1"/>
            <a:r>
              <a:rPr lang="en-US" dirty="0" smtClean="0">
                <a:solidFill>
                  <a:srgbClr val="FF0000"/>
                </a:solidFill>
              </a:rPr>
              <a:t>Detoxification</a:t>
            </a:r>
            <a:r>
              <a:rPr lang="en-US" dirty="0" smtClean="0"/>
              <a:t> occurs within the hepatocyte</a:t>
            </a:r>
          </a:p>
          <a:p>
            <a:pPr lvl="2"/>
            <a:r>
              <a:rPr lang="en-US" dirty="0" smtClean="0"/>
              <a:t>Phase I and phase II metabolism</a:t>
            </a:r>
          </a:p>
          <a:p>
            <a:pPr lvl="1"/>
            <a:r>
              <a:rPr lang="en-US" dirty="0" smtClean="0"/>
              <a:t>Stellate cells: store vitamin A, maintain matrix</a:t>
            </a:r>
          </a:p>
          <a:p>
            <a:pPr lvl="2"/>
            <a:r>
              <a:rPr lang="en-US" dirty="0" smtClean="0"/>
              <a:t>LD: proliferate, </a:t>
            </a:r>
            <a:r>
              <a:rPr lang="en-US" dirty="0" err="1" smtClean="0"/>
              <a:t>fibrose</a:t>
            </a:r>
            <a:r>
              <a:rPr lang="en-US" dirty="0" smtClean="0"/>
              <a:t> → loss of hepatocyte function</a:t>
            </a:r>
          </a:p>
          <a:p>
            <a:pPr lvl="1"/>
            <a:endParaRPr lang="en-US" dirty="0"/>
          </a:p>
        </p:txBody>
      </p:sp>
      <p:sp>
        <p:nvSpPr>
          <p:cNvPr id="6" name="Footer Placeholder 5"/>
          <p:cNvSpPr>
            <a:spLocks noGrp="1"/>
          </p:cNvSpPr>
          <p:nvPr>
            <p:ph type="ftr" sz="quarter" idx="11"/>
          </p:nvPr>
        </p:nvSpPr>
        <p:spPr/>
        <p:txBody>
          <a:bodyPr/>
          <a:lstStyle/>
          <a:p>
            <a:r>
              <a:rPr lang="en-US" smtClean="0"/>
              <a:t>Lawrence Carey, PharmD - TUSP 2014</a:t>
            </a:r>
            <a:endParaRPr lang="en-US"/>
          </a:p>
        </p:txBody>
      </p:sp>
      <p:sp>
        <p:nvSpPr>
          <p:cNvPr id="4" name="Slide Number Placeholder 3"/>
          <p:cNvSpPr>
            <a:spLocks noGrp="1"/>
          </p:cNvSpPr>
          <p:nvPr>
            <p:ph type="sldNum" sz="quarter" idx="12"/>
          </p:nvPr>
        </p:nvSpPr>
        <p:spPr/>
        <p:txBody>
          <a:bodyPr/>
          <a:lstStyle/>
          <a:p>
            <a:fld id="{5EA6D3E2-79FB-4615-85E3-01D4C6F13243}" type="slidenum">
              <a:rPr lang="en-US" smtClean="0"/>
              <a:t>9</a:t>
            </a:fld>
            <a:endParaRPr lang="en-US"/>
          </a:p>
        </p:txBody>
      </p:sp>
    </p:spTree>
    <p:extLst>
      <p:ext uri="{BB962C8B-B14F-4D97-AF65-F5344CB8AC3E}">
        <p14:creationId xmlns:p14="http://schemas.microsoft.com/office/powerpoint/2010/main" val="3781600608"/>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Apex</Template>
  <TotalTime>1196</TotalTime>
  <Words>4726</Words>
  <Application>Microsoft Macintosh PowerPoint</Application>
  <PresentationFormat>On-screen Show (4:3)</PresentationFormat>
  <Paragraphs>1013</Paragraphs>
  <Slides>82</Slides>
  <Notes>31</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82</vt:i4>
      </vt:variant>
    </vt:vector>
  </HeadingPairs>
  <TitlesOfParts>
    <vt:vector size="84" baseType="lpstr">
      <vt:lpstr>Office Theme</vt:lpstr>
      <vt:lpstr>Photo Editor Photo</vt:lpstr>
      <vt:lpstr>Pathophysiology and Therapeutics: Cirrhosis, End Stage Liver Disease (ESLD) </vt:lpstr>
      <vt:lpstr>Objectives</vt:lpstr>
      <vt:lpstr>Setting The Table</vt:lpstr>
      <vt:lpstr>The Hepatic System</vt:lpstr>
      <vt:lpstr>Another View: Portal Circulation</vt:lpstr>
      <vt:lpstr>Hepatic Blood Flow</vt:lpstr>
      <vt:lpstr>Hepatic Blood Flow</vt:lpstr>
      <vt:lpstr>Summary: Hepatic Blood Flow</vt:lpstr>
      <vt:lpstr>The Hepatocyte: Functions</vt:lpstr>
      <vt:lpstr>Functions of the Liver</vt:lpstr>
      <vt:lpstr>Functions of the Liver</vt:lpstr>
      <vt:lpstr>The Bilirubins</vt:lpstr>
      <vt:lpstr>The Bilirubins</vt:lpstr>
      <vt:lpstr>The Bilirubins: Formation,  Circulation, Elimination</vt:lpstr>
      <vt:lpstr>Metabolism</vt:lpstr>
      <vt:lpstr>Synthesizing Functions</vt:lpstr>
      <vt:lpstr>Summary: Functions of the Liver</vt:lpstr>
      <vt:lpstr>Cirrhosis, ESLD</vt:lpstr>
      <vt:lpstr>Important Terms</vt:lpstr>
      <vt:lpstr>Cirrhosis</vt:lpstr>
      <vt:lpstr>Etiology: Alcoholic Liver Disease</vt:lpstr>
      <vt:lpstr>How Does Alcohol Do Damage?</vt:lpstr>
      <vt:lpstr>Definition of Cirrhosis</vt:lpstr>
      <vt:lpstr>Epidemiology of Cirrhosis</vt:lpstr>
      <vt:lpstr>Cirrhosis: Pathophysiology</vt:lpstr>
      <vt:lpstr>Patho Bottom Line, Part 1…</vt:lpstr>
      <vt:lpstr>Patho Bottom Line, Part 2</vt:lpstr>
      <vt:lpstr>PowerPoint Presentation</vt:lpstr>
      <vt:lpstr>Compensated/Decompensated Cirrhosis</vt:lpstr>
      <vt:lpstr>Clinical Presentation: Physical Exam</vt:lpstr>
      <vt:lpstr>Physical Exam Findings</vt:lpstr>
      <vt:lpstr>Liver-Specific Laboratory Findings</vt:lpstr>
      <vt:lpstr>Lab Data: Injury versus Function</vt:lpstr>
      <vt:lpstr>Elevated Bilirubin</vt:lpstr>
      <vt:lpstr>Utility of The Bilirubins in Liver Disease</vt:lpstr>
      <vt:lpstr>Other Lab Changes</vt:lpstr>
      <vt:lpstr>Child-Pugh Scoring versus MELD</vt:lpstr>
      <vt:lpstr>Vascular Changes in Cirrhosis</vt:lpstr>
      <vt:lpstr>Major Sequelae of Cirrhosis/ESLD</vt:lpstr>
      <vt:lpstr>Other Sequelae/Terms</vt:lpstr>
      <vt:lpstr>Management/Treatment of Cirrhosis and ESLD</vt:lpstr>
      <vt:lpstr>Flow of ESLD/ Cirrhosis</vt:lpstr>
      <vt:lpstr>Portal Hypertension</vt:lpstr>
      <vt:lpstr>Portal HTN: Pathophysiology</vt:lpstr>
      <vt:lpstr>Portal HTN: Pathophysiology</vt:lpstr>
      <vt:lpstr>PowerPoint Presentation</vt:lpstr>
      <vt:lpstr>Gastroesophageal Varices</vt:lpstr>
      <vt:lpstr>Gastroesophageal Varices</vt:lpstr>
      <vt:lpstr>Gastroesophageal Varices</vt:lpstr>
      <vt:lpstr>G/E Varices: Goals of Management </vt:lpstr>
      <vt:lpstr>G/E Varices: Management </vt:lpstr>
      <vt:lpstr>G/E Varices: Primary Prophylaxis</vt:lpstr>
      <vt:lpstr>G/E Varices: Acute Bleed</vt:lpstr>
      <vt:lpstr>G/E Varices: Acute Bleed Treatment</vt:lpstr>
      <vt:lpstr>G/E Varices: Acute Bleed Treatment</vt:lpstr>
      <vt:lpstr>G/E Varices: Prevent 2nd Bleed</vt:lpstr>
      <vt:lpstr>Ascites</vt:lpstr>
      <vt:lpstr>Development of Ascites</vt:lpstr>
      <vt:lpstr>Ascites: Pathophysiology</vt:lpstr>
      <vt:lpstr>Ascites: Assessment</vt:lpstr>
      <vt:lpstr>Ascites: Management</vt:lpstr>
      <vt:lpstr>Ascites: Management </vt:lpstr>
      <vt:lpstr>Spontaneous Bacterial Peritonitis</vt:lpstr>
      <vt:lpstr>Spontaneous Bacterial Peritonitis</vt:lpstr>
      <vt:lpstr>Spontaneous Bacterial Peritonitis</vt:lpstr>
      <vt:lpstr>SBP: Treatment</vt:lpstr>
      <vt:lpstr>SBP: Treatment</vt:lpstr>
      <vt:lpstr>SBP: Treatment</vt:lpstr>
      <vt:lpstr> SBP: Long Term Prophylaxis </vt:lpstr>
      <vt:lpstr>Hepatorenal Syndrome</vt:lpstr>
      <vt:lpstr>Hepatic Encephalopathy</vt:lpstr>
      <vt:lpstr>HE: Pathophysiology</vt:lpstr>
      <vt:lpstr>Hepatic Encephalopathy</vt:lpstr>
      <vt:lpstr>Hepatic Encephalopathy</vt:lpstr>
      <vt:lpstr>HE Treatment: Lactulose</vt:lpstr>
      <vt:lpstr>HE Treatment: Lactulose</vt:lpstr>
      <vt:lpstr>HE Treatment: Rifaximin</vt:lpstr>
      <vt:lpstr>HE Treatment: Rifaximin</vt:lpstr>
      <vt:lpstr>HE: Miscellaneous Drugs</vt:lpstr>
      <vt:lpstr>Summary</vt:lpstr>
      <vt:lpstr>Practice Case To Be Posted on BB</vt:lpstr>
      <vt:lpstr>Questions?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Pathophysiology and Therapeutics: End Stage Liver Disease (ESLD), Cirrhosis</dc:title>
  <dc:creator>L Carey</dc:creator>
  <cp:lastModifiedBy>Leon Do</cp:lastModifiedBy>
  <cp:revision>124</cp:revision>
  <dcterms:created xsi:type="dcterms:W3CDTF">2012-12-11T16:16:13Z</dcterms:created>
  <dcterms:modified xsi:type="dcterms:W3CDTF">2014-02-28T16:52:32Z</dcterms:modified>
</cp:coreProperties>
</file>